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6"/>
  </p:notesMasterIdLst>
  <p:sldIdLst>
    <p:sldId id="257" r:id="rId2"/>
    <p:sldId id="334" r:id="rId3"/>
    <p:sldId id="336" r:id="rId4"/>
    <p:sldId id="369" r:id="rId5"/>
    <p:sldId id="368" r:id="rId6"/>
    <p:sldId id="315" r:id="rId7"/>
    <p:sldId id="376" r:id="rId8"/>
    <p:sldId id="388" r:id="rId9"/>
    <p:sldId id="366" r:id="rId10"/>
    <p:sldId id="375" r:id="rId11"/>
    <p:sldId id="383" r:id="rId12"/>
    <p:sldId id="282" r:id="rId13"/>
    <p:sldId id="360" r:id="rId14"/>
    <p:sldId id="335" r:id="rId15"/>
    <p:sldId id="353" r:id="rId16"/>
    <p:sldId id="384" r:id="rId17"/>
    <p:sldId id="363" r:id="rId18"/>
    <p:sldId id="381" r:id="rId19"/>
    <p:sldId id="354" r:id="rId20"/>
    <p:sldId id="380" r:id="rId21"/>
    <p:sldId id="364" r:id="rId22"/>
    <p:sldId id="382" r:id="rId23"/>
    <p:sldId id="387" r:id="rId24"/>
    <p:sldId id="367" r:id="rId25"/>
    <p:sldId id="379" r:id="rId26"/>
    <p:sldId id="386" r:id="rId27"/>
    <p:sldId id="389" r:id="rId28"/>
    <p:sldId id="378" r:id="rId29"/>
    <p:sldId id="356" r:id="rId30"/>
    <p:sldId id="371" r:id="rId31"/>
    <p:sldId id="390" r:id="rId32"/>
    <p:sldId id="385" r:id="rId33"/>
    <p:sldId id="361" r:id="rId34"/>
    <p:sldId id="344" r:id="rId35"/>
    <p:sldId id="357" r:id="rId36"/>
    <p:sldId id="374" r:id="rId37"/>
    <p:sldId id="352" r:id="rId38"/>
    <p:sldId id="365" r:id="rId39"/>
    <p:sldId id="343" r:id="rId40"/>
    <p:sldId id="355" r:id="rId41"/>
    <p:sldId id="372" r:id="rId42"/>
    <p:sldId id="373" r:id="rId43"/>
    <p:sldId id="370" r:id="rId44"/>
    <p:sldId id="27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2"/>
    <p:restoredTop sz="94437"/>
  </p:normalViewPr>
  <p:slideViewPr>
    <p:cSldViewPr snapToGrid="0" snapToObjects="1">
      <p:cViewPr varScale="1">
        <p:scale>
          <a:sx n="112" d="100"/>
          <a:sy n="112" d="100"/>
        </p:scale>
        <p:origin x="2016"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10/22/23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10/22/23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10/22/23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10/22/23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10/22/23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10/22/23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10/22/23</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10/22/23</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suhornets.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questionnaires.armssoftware.com/6b866433acf1" TargetMode="External"/><Relationship Id="rId2" Type="http://schemas.openxmlformats.org/officeDocument/2006/relationships/hyperlink" Target="https://questionnaires.armssoftware.com/eaa5b26a4c0e"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fs.ncaa.org/Docs/eligibility_center/Student_Resources/CBSA.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eb3.ncaa.org/ecwr3/"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10</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2022-2023</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2023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(2)</a:t>
            </a:r>
          </a:p>
          <a:p>
            <a:r>
              <a:rPr lang="en-US" sz="2600" dirty="0">
                <a:solidFill>
                  <a:srgbClr val="0070C0"/>
                </a:solidFill>
                <a:effectLst>
                  <a:glow>
                    <a:srgbClr val="C00000">
                      <a:alpha val="83000"/>
                    </a:srgbClr>
                  </a:glow>
                  <a:outerShdw blurRad="50800" dist="50800" dir="2700000" algn="ctr" rotWithShape="0">
                    <a:srgbClr val="FF0000"/>
                  </a:outerShdw>
                </a:effectLst>
                <a:latin typeface="Arial"/>
                <a:cs typeface="Arial"/>
              </a:rPr>
              <a:t>University of Kansas (1)</a:t>
            </a:r>
          </a:p>
          <a:p>
            <a:r>
              <a:rPr lang="en-US" sz="2600" dirty="0">
                <a:effectLst>
                  <a:glow>
                    <a:srgbClr val="C00000">
                      <a:alpha val="83000"/>
                    </a:srgbClr>
                  </a:glow>
                  <a:outerShdw blurRad="50800" dist="50800" dir="2700000" algn="ctr" rotWithShape="0">
                    <a:srgbClr val="FFFF00"/>
                  </a:outerShdw>
                </a:effectLst>
                <a:latin typeface="Arial"/>
                <a:cs typeface="Arial"/>
              </a:rPr>
              <a:t>Fort Hays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r>
              <a:rPr lang="en-US" sz="2600" dirty="0">
                <a:solidFill>
                  <a:srgbClr val="0070C0"/>
                </a:solidFill>
                <a:effectLst>
                  <a:glow>
                    <a:srgbClr val="C00000">
                      <a:alpha val="83000"/>
                    </a:srgbClr>
                  </a:glow>
                  <a:outerShdw blurRad="50800" dist="50800" dir="2700000" algn="ctr" rotWithShape="0">
                    <a:srgbClr val="FFFF00"/>
                  </a:outerShdw>
                </a:effectLst>
                <a:latin typeface="Arial"/>
                <a:cs typeface="Arial"/>
              </a:rPr>
              <a:t>Oral Roberts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35580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(6)</a:t>
            </a:r>
          </a:p>
          <a:p>
            <a:r>
              <a:rPr lang="en-US" sz="2600" dirty="0">
                <a:latin typeface="Arial"/>
                <a:cs typeface="Arial"/>
              </a:rPr>
              <a:t>Kansas State University (1)</a:t>
            </a:r>
          </a:p>
          <a:p>
            <a:r>
              <a:rPr lang="en-US" sz="2600" dirty="0">
                <a:latin typeface="Arial"/>
                <a:cs typeface="Arial"/>
              </a:rPr>
              <a:t>Louisiana-Monroe (1)</a:t>
            </a:r>
          </a:p>
          <a:p>
            <a:r>
              <a:rPr lang="en-US" sz="2600" dirty="0">
                <a:latin typeface="Arial"/>
                <a:cs typeface="Arial"/>
              </a:rPr>
              <a:t>West Point – U.S. Army (2)</a:t>
            </a:r>
          </a:p>
          <a:p>
            <a:r>
              <a:rPr lang="en-US" sz="2600" dirty="0">
                <a:latin typeface="Arial"/>
                <a:cs typeface="Arial"/>
              </a:rPr>
              <a:t>University of Kansas (2)</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(5)</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a:t>
            </a:r>
          </a:p>
          <a:p>
            <a:r>
              <a:rPr lang="en-US" dirty="0">
                <a:latin typeface="Arial"/>
                <a:cs typeface="Arial"/>
              </a:rPr>
              <a:t>Oklahoma Baptist</a:t>
            </a:r>
          </a:p>
          <a:p>
            <a:r>
              <a:rPr lang="en-US" dirty="0">
                <a:latin typeface="Arial"/>
                <a:cs typeface="Arial"/>
              </a:rPr>
              <a:t>Southwestern College</a:t>
            </a:r>
          </a:p>
          <a:p>
            <a:r>
              <a:rPr lang="en-US" dirty="0">
                <a:latin typeface="Arial"/>
                <a:cs typeface="Arial"/>
              </a:rPr>
              <a:t>Fresno Pacific University</a:t>
            </a:r>
          </a:p>
          <a:p>
            <a:r>
              <a:rPr lang="en-US" dirty="0">
                <a:latin typeface="Arial"/>
                <a:cs typeface="Arial"/>
              </a:rPr>
              <a:t>Missouri S &amp; T University</a:t>
            </a:r>
          </a:p>
          <a:p>
            <a:r>
              <a:rPr lang="en-US" dirty="0">
                <a:latin typeface="Arial"/>
                <a:cs typeface="Arial"/>
              </a:rPr>
              <a:t>Friends University</a:t>
            </a:r>
          </a:p>
          <a:p>
            <a:r>
              <a:rPr lang="en-US" dirty="0">
                <a:latin typeface="Arial"/>
                <a:cs typeface="Arial"/>
              </a:rPr>
              <a:t>Washburn University</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Emporia State University – Emporia KS – NCAA D2</a:t>
            </a:r>
          </a:p>
          <a:p>
            <a:pPr lvl="1"/>
            <a:r>
              <a:rPr lang="en-US" dirty="0"/>
              <a:t>Seth Mischke – </a:t>
            </a:r>
            <a:r>
              <a:rPr lang="en-US" dirty="0">
                <a:hlinkClick r:id="rId4"/>
              </a:rPr>
              <a:t>www.esuhornets.com</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14</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031" y="1201758"/>
            <a:ext cx="3048000" cy="1143000"/>
          </a:xfrm>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Special Opportunity and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274638"/>
            <a:ext cx="4884132" cy="6308724"/>
          </a:xfrm>
        </p:spPr>
      </p:pic>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047933" y="79734"/>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a:xfrm>
            <a:off x="457200" y="3639501"/>
            <a:ext cx="7620000" cy="1744029"/>
          </a:xfrm>
        </p:spPr>
        <p:txBody>
          <a:bodyPr/>
          <a:lstStyle/>
          <a:p>
            <a:pPr marL="114300" indent="0">
              <a:buNone/>
            </a:pPr>
            <a:endParaRPr lang="en-US" sz="2800" dirty="0">
              <a:hlinkClick r:id="rId2"/>
            </a:endParaRPr>
          </a:p>
          <a:p>
            <a:r>
              <a:rPr lang="en-US" sz="2800" dirty="0">
                <a:hlinkClick r:id="rId2"/>
              </a:rPr>
              <a:t>CollegeEligibilityRequirementsperKSHSAA</a:t>
            </a:r>
            <a:endParaRPr lang="en-US" sz="2800"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18</a:t>
            </a:fld>
            <a:endParaRPr lang="en-US" dirty="0"/>
          </a:p>
        </p:txBody>
      </p:sp>
      <p:pic>
        <p:nvPicPr>
          <p:cNvPr id="6" name="Picture 5" descr="A person running in a field&#10;&#10;Description automatically generated">
            <a:extLst>
              <a:ext uri="{FF2B5EF4-FFF2-40B4-BE49-F238E27FC236}">
                <a16:creationId xmlns:a16="http://schemas.microsoft.com/office/drawing/2014/main" id="{AE831782-A651-6705-384D-3B55174623DF}"/>
              </a:ext>
            </a:extLst>
          </p:cNvPr>
          <p:cNvPicPr>
            <a:picLocks noChangeAspect="1"/>
          </p:cNvPicPr>
          <p:nvPr/>
        </p:nvPicPr>
        <p:blipFill>
          <a:blip r:embed="rId3"/>
          <a:stretch>
            <a:fillRect/>
          </a:stretch>
        </p:blipFill>
        <p:spPr>
          <a:xfrm>
            <a:off x="381000" y="1555804"/>
            <a:ext cx="7772400" cy="1945531"/>
          </a:xfrm>
          <a:prstGeom prst="rect">
            <a:avLst/>
          </a:prstGeom>
        </p:spPr>
      </p:pic>
    </p:spTree>
    <p:extLst>
      <p:ext uri="{BB962C8B-B14F-4D97-AF65-F5344CB8AC3E}">
        <p14:creationId xmlns:p14="http://schemas.microsoft.com/office/powerpoint/2010/main" val="786341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Ottawa University, Emporia State University, Butler County Community College, Graceland University, Army-West Point Military Academy, High Point University,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Alternative Money…</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Alston Educational Funds</a:t>
            </a:r>
          </a:p>
          <a:p>
            <a:pPr lvl="1"/>
            <a:r>
              <a:rPr lang="en-US" sz="8800" dirty="0">
                <a:latin typeface="Arial" panose="020B0604020202020204" pitchFamily="34" charset="0"/>
                <a:cs typeface="Arial" panose="020B0604020202020204" pitchFamily="34" charset="0"/>
              </a:rPr>
              <a:t>Up to $5980 annually</a:t>
            </a:r>
          </a:p>
          <a:p>
            <a:pPr lvl="2"/>
            <a:r>
              <a:rPr lang="en-US" sz="8800" dirty="0">
                <a:solidFill>
                  <a:srgbClr val="202124"/>
                </a:solidFill>
                <a:latin typeface="arial" panose="020B0604020202020204" pitchFamily="34" charset="0"/>
              </a:rPr>
              <a:t>A</a:t>
            </a:r>
            <a:r>
              <a:rPr lang="en-US" sz="8800" b="0" i="0" u="none" strike="noStrike" dirty="0">
                <a:solidFill>
                  <a:srgbClr val="202124"/>
                </a:solidFill>
                <a:effectLst/>
                <a:latin typeface="arial" panose="020B0604020202020204" pitchFamily="34" charset="0"/>
              </a:rPr>
              <a:t>cademic bonuses </a:t>
            </a:r>
            <a:r>
              <a:rPr lang="en-US" sz="8800" dirty="0">
                <a:solidFill>
                  <a:srgbClr val="202124"/>
                </a:solidFill>
                <a:latin typeface="arial" panose="020B0604020202020204" pitchFamily="34" charset="0"/>
              </a:rPr>
              <a:t>that are “</a:t>
            </a:r>
            <a:r>
              <a:rPr lang="en-US" sz="8800" b="0" i="0" u="none" strike="noStrike" dirty="0">
                <a:solidFill>
                  <a:srgbClr val="202124"/>
                </a:solidFill>
                <a:effectLst/>
                <a:latin typeface="arial" panose="020B0604020202020204" pitchFamily="34" charset="0"/>
              </a:rPr>
              <a:t>rewards” for meeting academic performance goals in an amount equivalent to athletic achievement bonuses.</a:t>
            </a:r>
            <a:endParaRPr lang="en-US" sz="8800" dirty="0">
              <a:latin typeface="Arial" panose="020B0604020202020204" pitchFamily="34" charset="0"/>
              <a:cs typeface="Arial" panose="020B0604020202020204" pitchFamily="34" charset="0"/>
            </a:endParaRPr>
          </a:p>
          <a:p>
            <a:pPr marL="411480" lvl="1" indent="0">
              <a:buNone/>
            </a:pPr>
            <a:endParaRPr lang="en-US" sz="84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N(</a:t>
            </a:r>
            <a:r>
              <a:rPr lang="en-US" sz="11200" dirty="0" err="1">
                <a:latin typeface="Arial" panose="020B0604020202020204" pitchFamily="34" charset="0"/>
                <a:cs typeface="Arial" panose="020B0604020202020204" pitchFamily="34" charset="0"/>
              </a:rPr>
              <a:t>ame</a:t>
            </a:r>
            <a:r>
              <a:rPr lang="en-US" sz="11200" dirty="0">
                <a:latin typeface="Arial" panose="020B0604020202020204" pitchFamily="34" charset="0"/>
                <a:cs typeface="Arial" panose="020B0604020202020204" pitchFamily="34" charset="0"/>
              </a:rPr>
              <a:t>) I(mage) L(</a:t>
            </a:r>
            <a:r>
              <a:rPr lang="en-US" sz="11200" dirty="0" err="1">
                <a:latin typeface="Arial" panose="020B0604020202020204" pitchFamily="34" charset="0"/>
                <a:cs typeface="Arial" panose="020B0604020202020204" pitchFamily="34" charset="0"/>
              </a:rPr>
              <a:t>ikeness</a:t>
            </a:r>
            <a:r>
              <a:rPr lang="en-US" sz="11200" dirty="0">
                <a:latin typeface="Arial" panose="020B0604020202020204" pitchFamily="34" charset="0"/>
                <a:cs typeface="Arial" panose="020B0604020202020204" pitchFamily="34" charset="0"/>
              </a:rPr>
              <a:t>)….</a:t>
            </a:r>
          </a:p>
          <a:p>
            <a:pPr lvl="1"/>
            <a:r>
              <a:rPr lang="en-US" sz="8800" dirty="0">
                <a:latin typeface="Arial" panose="020B0604020202020204" pitchFamily="34" charset="0"/>
                <a:cs typeface="Arial" panose="020B0604020202020204" pitchFamily="34" charset="0"/>
              </a:rPr>
              <a:t>Collectives…</a:t>
            </a:r>
          </a:p>
          <a:p>
            <a:pPr lvl="2"/>
            <a:r>
              <a:rPr lang="en-US" sz="8800" dirty="0">
                <a:latin typeface="Arial" panose="020B0604020202020204" pitchFamily="34" charset="0"/>
                <a:cs typeface="Arial" panose="020B0604020202020204" pitchFamily="34" charset="0"/>
              </a:rPr>
              <a:t>Typically Non-Profit Organizations that facilitate programs</a:t>
            </a:r>
          </a:p>
          <a:p>
            <a:pPr lvl="2"/>
            <a:endParaRPr lang="en-US" sz="8200" dirty="0">
              <a:latin typeface="Arial" panose="020B0604020202020204" pitchFamily="34" charset="0"/>
              <a:cs typeface="Arial" panose="020B0604020202020204" pitchFamily="34" charset="0"/>
            </a:endParaRPr>
          </a:p>
          <a:p>
            <a:pPr lvl="1"/>
            <a:r>
              <a:rPr lang="en-US" sz="8400" dirty="0">
                <a:latin typeface="Arial" panose="020B0604020202020204" pitchFamily="34" charset="0"/>
                <a:cs typeface="Arial" panose="020B0604020202020204" pitchFamily="34" charset="0"/>
              </a:rPr>
              <a:t>University Sponsored…</a:t>
            </a:r>
          </a:p>
          <a:p>
            <a:pPr lvl="2"/>
            <a:r>
              <a:rPr lang="en-US" sz="8800" dirty="0">
                <a:latin typeface="Arial" panose="020B0604020202020204" pitchFamily="34" charset="0"/>
                <a:cs typeface="Arial" panose="020B0604020202020204" pitchFamily="34" charset="0"/>
              </a:rPr>
              <a:t>“Available” through a school’s Athletic Department</a:t>
            </a:r>
          </a:p>
          <a:p>
            <a:pPr lvl="2"/>
            <a:r>
              <a:rPr lang="en-US" sz="8800" dirty="0">
                <a:latin typeface="Arial" panose="020B0604020202020204" pitchFamily="34" charset="0"/>
                <a:cs typeface="Arial" panose="020B0604020202020204" pitchFamily="34" charset="0"/>
              </a:rPr>
              <a:t>Not all universities </a:t>
            </a:r>
            <a:r>
              <a:rPr lang="en-US" sz="8800">
                <a:latin typeface="Arial" panose="020B0604020202020204" pitchFamily="34" charset="0"/>
                <a:cs typeface="Arial" panose="020B0604020202020204" pitchFamily="34" charset="0"/>
              </a:rPr>
              <a:t>have them</a:t>
            </a:r>
            <a:endParaRPr lang="en-US" sz="8800" dirty="0">
              <a:latin typeface="Arial" panose="020B0604020202020204" pitchFamily="34" charset="0"/>
              <a:cs typeface="Arial" panose="020B0604020202020204" pitchFamily="34" charset="0"/>
            </a:endParaRPr>
          </a:p>
          <a:p>
            <a:pPr lvl="2"/>
            <a:r>
              <a:rPr lang="en-US" sz="8800" dirty="0" err="1">
                <a:latin typeface="Arial" panose="020B0604020202020204" pitchFamily="34" charset="0"/>
                <a:cs typeface="Arial" panose="020B0604020202020204" pitchFamily="34" charset="0"/>
              </a:rPr>
              <a:t>Opendorse</a:t>
            </a:r>
            <a:r>
              <a:rPr lang="en-US" sz="8800" dirty="0">
                <a:latin typeface="Arial" panose="020B0604020202020204" pitchFamily="34" charset="0"/>
                <a:cs typeface="Arial" panose="020B0604020202020204" pitchFamily="34" charset="0"/>
              </a:rPr>
              <a:t> is an example</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15489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Students involved in school and community activities</a:t>
            </a:r>
          </a:p>
          <a:p>
            <a:pPr marL="114300" indent="0" algn="ctr">
              <a:buNone/>
            </a:pPr>
            <a:endParaRPr lang="en-US" sz="11200" dirty="0">
              <a:latin typeface="Arial"/>
              <a:cs typeface="Arial"/>
            </a:endParaRPr>
          </a:p>
          <a:p>
            <a:pPr marL="114300" indent="0" algn="ctr">
              <a:buNone/>
            </a:pPr>
            <a:r>
              <a:rPr lang="en-US" sz="11200"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28617" y="1332641"/>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rcRect/>
          <a:stretch/>
        </p:blipFill>
        <p:spPr>
          <a:xfrm>
            <a:off x="963894" y="1222906"/>
            <a:ext cx="6570537" cy="5555084"/>
          </a:xfrm>
          <a:prstGeom prst="rect">
            <a:avLst/>
          </a:prstGeom>
        </p:spPr>
      </p:pic>
    </p:spTree>
    <p:extLst>
      <p:ext uri="{BB962C8B-B14F-4D97-AF65-F5344CB8AC3E}">
        <p14:creationId xmlns:p14="http://schemas.microsoft.com/office/powerpoint/2010/main" val="2275166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a:t>
            </a:r>
          </a:p>
          <a:p>
            <a:pPr lvl="2"/>
            <a:r>
              <a:rPr lang="en-US" sz="7000" dirty="0">
                <a:latin typeface="Arial"/>
                <a:cs typeface="Arial"/>
              </a:rPr>
              <a:t>Social Sciences</a:t>
            </a:r>
          </a:p>
          <a:p>
            <a:pPr lvl="2"/>
            <a:r>
              <a:rPr lang="en-US" sz="7000" dirty="0">
                <a:latin typeface="Arial"/>
                <a:cs typeface="Arial"/>
              </a:rPr>
              <a:t>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4800" dirty="0">
              <a:latin typeface="Arial"/>
              <a:cs typeface="Arial"/>
            </a:endParaRPr>
          </a:p>
          <a:p>
            <a:r>
              <a:rPr lang="en-US" sz="9600" dirty="0">
                <a:latin typeface="Arial"/>
                <a:cs typeface="Arial"/>
              </a:rPr>
              <a:t>Standardized Test Score - 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222904"/>
            <a:ext cx="8121228" cy="5635095"/>
          </a:xfrm>
        </p:spPr>
        <p:txBody>
          <a:bodyPr>
            <a:normAutofit fontScale="92500" lnSpcReduction="2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 - Women</a:t>
            </a:r>
            <a:br>
              <a:rPr lang="en-US" sz="2400" b="1" dirty="0">
                <a:latin typeface="Arial"/>
                <a:cs typeface="Arial"/>
              </a:rPr>
            </a:br>
            <a:r>
              <a:rPr lang="en-US" sz="2400" b="1" dirty="0">
                <a:latin typeface="Arial"/>
                <a:cs typeface="Arial"/>
                <a:hlinkClick r:id="rId3"/>
              </a:rPr>
              <a:t>Wichita State T&amp;F Questionnaire - Men</a:t>
            </a:r>
            <a:endParaRPr lang="en-US" sz="2400" b="1" dirty="0">
              <a:highlight>
                <a:srgbClr val="FFFF00"/>
              </a:highlight>
              <a:latin typeface="Arial"/>
              <a:cs typeface="Arial"/>
            </a:endParaRPr>
          </a:p>
          <a:p>
            <a:endParaRPr lang="en-US" sz="1400" dirty="0">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endParaRPr lang="en-US" sz="1400" dirty="0">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5"/>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Washburn University</a:t>
            </a:r>
          </a:p>
          <a:p>
            <a:pPr lvl="1"/>
            <a:r>
              <a:rPr lang="en-US" sz="2400" dirty="0"/>
              <a:t>Topeka, Kansas</a:t>
            </a:r>
          </a:p>
          <a:p>
            <a:r>
              <a:rPr lang="en-US" sz="2800" b="1" dirty="0"/>
              <a:t>Friends University</a:t>
            </a:r>
          </a:p>
          <a:p>
            <a:pPr lvl="1"/>
            <a:r>
              <a:rPr lang="en-US" sz="2400" dirty="0"/>
              <a:t>Wichita, Kansas</a:t>
            </a:r>
            <a:endParaRPr lang="en-US" sz="2800" b="1" dirty="0"/>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5098176"/>
          </a:xfrm>
        </p:spPr>
        <p:txBody>
          <a:bodyPr>
            <a:normAutofit fontScale="550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500" dirty="0"/>
              <a:t>High Point, North Carolina</a:t>
            </a:r>
          </a:p>
          <a:p>
            <a:r>
              <a:rPr lang="en-US" sz="2800" b="1" dirty="0"/>
              <a:t>University of Nebraska</a:t>
            </a:r>
          </a:p>
          <a:p>
            <a:pPr lvl="1"/>
            <a:r>
              <a:rPr lang="en-US" sz="2500" dirty="0"/>
              <a:t>Lincoln, Nebraska</a:t>
            </a:r>
          </a:p>
          <a:p>
            <a:r>
              <a:rPr lang="en-US" sz="2800" b="1" dirty="0"/>
              <a:t>Emporia State University</a:t>
            </a:r>
          </a:p>
          <a:p>
            <a:pPr lvl="1"/>
            <a:r>
              <a:rPr lang="en-US" sz="2500" dirty="0"/>
              <a:t>Emporia, Kansas</a:t>
            </a:r>
          </a:p>
          <a:p>
            <a:r>
              <a:rPr lang="en-US" sz="2900" b="1" dirty="0"/>
              <a:t>Washburn University</a:t>
            </a:r>
          </a:p>
          <a:p>
            <a:pPr lvl="1"/>
            <a:r>
              <a:rPr lang="en-US" sz="2500" dirty="0"/>
              <a:t>Topeka, Kansas</a:t>
            </a:r>
          </a:p>
          <a:p>
            <a:r>
              <a:rPr lang="en-US" sz="2800" b="1" dirty="0"/>
              <a:t>Pittsburg State University</a:t>
            </a:r>
          </a:p>
          <a:p>
            <a:pPr lvl="1"/>
            <a:r>
              <a:rPr lang="en-US" sz="2500" dirty="0"/>
              <a:t>Pittsburg,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a:p>
            <a:pPr lvl="1"/>
            <a:r>
              <a:rPr lang="en-US" sz="2500" dirty="0"/>
              <a:t>West Point, New York</a:t>
            </a:r>
          </a:p>
          <a:p>
            <a:r>
              <a:rPr lang="en-US" sz="2900" b="1" dirty="0"/>
              <a:t>Towson University</a:t>
            </a:r>
          </a:p>
          <a:p>
            <a:pPr marL="411163" lvl="1" indent="0">
              <a:buNone/>
              <a:tabLst>
                <a:tab pos="622300" algn="l"/>
              </a:tabLst>
            </a:pPr>
            <a:r>
              <a:rPr lang="en-US" sz="2500" dirty="0"/>
              <a:t>	Towson, Maryland</a:t>
            </a:r>
          </a:p>
          <a:p>
            <a:pPr marL="411480" lvl="1" indent="0">
              <a:buNone/>
            </a:pPr>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r>
              <a:rPr lang="en-US" sz="2400" dirty="0">
                <a:latin typeface="Arial" panose="020B0604020202020204" pitchFamily="34" charset="0"/>
                <a:cs typeface="Arial" panose="020B0604020202020204" pitchFamily="34" charset="0"/>
              </a:rPr>
              <a:t>Take Care of Your Business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Scheduling College Visits</a:t>
            </a:r>
          </a:p>
        </p:txBody>
      </p:sp>
      <p:sp>
        <p:nvSpPr>
          <p:cNvPr id="3" name="Content Placeholder 2"/>
          <p:cNvSpPr>
            <a:spLocks noGrp="1"/>
          </p:cNvSpPr>
          <p:nvPr>
            <p:ph idx="1"/>
          </p:nvPr>
        </p:nvSpPr>
        <p:spPr>
          <a:xfrm>
            <a:off x="284205" y="1417638"/>
            <a:ext cx="8123192" cy="5272656"/>
          </a:xfrm>
        </p:spPr>
        <p:txBody>
          <a:bodyPr>
            <a:normAutofit fontScale="92500" lnSpcReduction="20000"/>
          </a:bodyPr>
          <a:lstStyle/>
          <a:p>
            <a:r>
              <a:rPr lang="en-US" sz="2600" dirty="0">
                <a:latin typeface="Arial" panose="020B0604020202020204" pitchFamily="34" charset="0"/>
                <a:cs typeface="Arial" panose="020B0604020202020204" pitchFamily="34" charset="0"/>
              </a:rPr>
              <a:t>Informal Visits -</a:t>
            </a:r>
          </a:p>
          <a:p>
            <a:pPr lvl="1"/>
            <a:r>
              <a:rPr lang="en-US" sz="2600" dirty="0">
                <a:latin typeface="Arial" panose="020B0604020202020204" pitchFamily="34" charset="0"/>
                <a:cs typeface="Arial" panose="020B0604020202020204" pitchFamily="34" charset="0"/>
              </a:rPr>
              <a:t>You can take as many as you want</a:t>
            </a:r>
          </a:p>
          <a:p>
            <a:pPr lvl="1"/>
            <a:r>
              <a:rPr lang="en-US" sz="2600" dirty="0">
                <a:latin typeface="Arial" panose="020B0604020202020204" pitchFamily="34" charset="0"/>
                <a:cs typeface="Arial" panose="020B0604020202020204" pitchFamily="34" charset="0"/>
              </a:rPr>
              <a:t>Contact the Admissions Department</a:t>
            </a:r>
          </a:p>
          <a:p>
            <a:pPr lvl="1"/>
            <a:r>
              <a:rPr lang="en-US" sz="2600" dirty="0">
                <a:latin typeface="Arial" panose="020B0604020202020204" pitchFamily="34" charset="0"/>
                <a:cs typeface="Arial" panose="020B0604020202020204" pitchFamily="34" charset="0"/>
              </a:rPr>
              <a:t>Feel free to email Coaches to let them know</a:t>
            </a:r>
          </a:p>
          <a:p>
            <a:pPr lvl="1"/>
            <a:r>
              <a:rPr lang="en-US" sz="2600" dirty="0">
                <a:latin typeface="Arial" panose="020B0604020202020204" pitchFamily="34" charset="0"/>
                <a:cs typeface="Arial" panose="020B0604020202020204" pitchFamily="34" charset="0"/>
              </a:rPr>
              <a:t>Try to observe a practice</a:t>
            </a:r>
          </a:p>
          <a:p>
            <a:pPr marL="411480" lvl="1" indent="0">
              <a:buNone/>
            </a:pPr>
            <a:endParaRPr lang="en-US" sz="2600" dirty="0">
              <a:latin typeface="Arial" panose="020B0604020202020204" pitchFamily="34" charset="0"/>
              <a:cs typeface="Arial" panose="020B0604020202020204" pitchFamily="34" charset="0"/>
            </a:endParaRPr>
          </a:p>
          <a:p>
            <a:pPr marL="350838" lvl="1" indent="-227013"/>
            <a:r>
              <a:rPr lang="en-US" sz="2600" dirty="0">
                <a:latin typeface="Arial" panose="020B0604020202020204" pitchFamily="34" charset="0"/>
                <a:cs typeface="Arial" panose="020B0604020202020204" pitchFamily="34" charset="0"/>
              </a:rPr>
              <a:t>Formal Visits –</a:t>
            </a:r>
          </a:p>
          <a:p>
            <a:pPr marL="716598" lvl="2" indent="-227013"/>
            <a:r>
              <a:rPr lang="en-US" sz="2600" dirty="0">
                <a:latin typeface="Arial" panose="020B0604020202020204" pitchFamily="34" charset="0"/>
                <a:cs typeface="Arial" panose="020B0604020202020204" pitchFamily="34" charset="0"/>
              </a:rPr>
              <a:t>Typically arranged by Coaching staff</a:t>
            </a:r>
          </a:p>
          <a:p>
            <a:pPr marL="716598" lvl="2" indent="-227013"/>
            <a:r>
              <a:rPr lang="en-US" sz="2600" dirty="0">
                <a:latin typeface="Arial" panose="020B0604020202020204" pitchFamily="34" charset="0"/>
                <a:cs typeface="Arial" panose="020B0604020202020204" pitchFamily="34" charset="0"/>
              </a:rPr>
              <a:t>Be open-minded about your expectations</a:t>
            </a:r>
          </a:p>
          <a:p>
            <a:pPr marL="716598" lvl="2" indent="-227013"/>
            <a:r>
              <a:rPr lang="en-US" sz="2600" dirty="0">
                <a:latin typeface="Arial" panose="020B0604020202020204" pitchFamily="34" charset="0"/>
                <a:cs typeface="Arial" panose="020B0604020202020204" pitchFamily="34" charset="0"/>
              </a:rPr>
              <a:t>Ask about Study Hall and Tutoring</a:t>
            </a: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483109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Completing FAFSA</a:t>
            </a:r>
          </a:p>
        </p:txBody>
      </p:sp>
      <p:pic>
        <p:nvPicPr>
          <p:cNvPr id="6" name="FAFSA Process 2022_b4imp2.mp4" descr="FAFSA Process 2022_b4imp2.mp4">
            <a:hlinkClick r:id="" action="ppaction://media"/>
            <a:extLst>
              <a:ext uri="{FF2B5EF4-FFF2-40B4-BE49-F238E27FC236}">
                <a16:creationId xmlns:a16="http://schemas.microsoft.com/office/drawing/2014/main" id="{377B7A9C-AC0A-2900-5420-654BD8686E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581" y="1532065"/>
            <a:ext cx="8123237" cy="4649787"/>
          </a:xfrm>
        </p:spPr>
      </p:pic>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518578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fontScale="92500"/>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solidFill>
                  <a:srgbClr val="FF0000"/>
                </a:solidFill>
                <a:highlight>
                  <a:srgbClr val="FFFF00"/>
                </a:highlight>
                <a:latin typeface="Arial"/>
                <a:cs typeface="Arial"/>
                <a:hlinkClick r:id="rId2">
                  <a:extLst>
                    <a:ext uri="{A12FA001-AC4F-418D-AE19-62706E023703}">
                      <ahyp:hlinkClr xmlns:ahyp="http://schemas.microsoft.com/office/drawing/2018/hyperlinkcolor" val="tx"/>
                    </a:ext>
                  </a:extLst>
                </a:hlinkClick>
              </a:rPr>
              <a:t>Make certain your child registers for the NCAA Clearinghouse</a:t>
            </a:r>
            <a:endParaRPr lang="en-US" sz="2600" dirty="0">
              <a:solidFill>
                <a:srgbClr val="FF0000"/>
              </a:solidFill>
              <a:highlight>
                <a:srgbClr val="FFFF00"/>
              </a:highlight>
              <a:latin typeface="Arial"/>
              <a:cs typeface="Arial"/>
            </a:endParaRPr>
          </a:p>
          <a:p>
            <a:r>
              <a:rPr lang="en-US" sz="2600" dirty="0">
                <a:solidFill>
                  <a:srgbClr val="FF0000"/>
                </a:solidFill>
                <a:highlight>
                  <a:srgbClr val="FFFF00"/>
                </a:highlight>
                <a:latin typeface="Arial"/>
                <a:cs typeface="Arial"/>
                <a:hlinkClick r:id="rId3">
                  <a:extLst>
                    <a:ext uri="{A12FA001-AC4F-418D-AE19-62706E023703}">
                      <ahyp:hlinkClr xmlns:ahyp="http://schemas.microsoft.com/office/drawing/2018/hyperlinkcolor" val="tx"/>
                    </a:ext>
                  </a:extLst>
                </a:hlinkClick>
              </a:rPr>
              <a:t>Review University Guides for Student-Athlete Parents</a:t>
            </a:r>
            <a:endParaRPr lang="en-US" sz="2600" dirty="0">
              <a:solidFill>
                <a:srgbClr val="FF0000"/>
              </a:solidFill>
              <a:highlight>
                <a:srgbClr val="FFFF00"/>
              </a:highlight>
              <a:latin typeface="Arial"/>
              <a:cs typeface="Arial"/>
            </a:endParaRPr>
          </a:p>
          <a:p>
            <a:r>
              <a:rPr lang="en-US" sz="2600" b="0" i="0" u="sng" strike="noStrike" dirty="0">
                <a:effectLst/>
                <a:highlight>
                  <a:srgbClr val="C0C0C0"/>
                </a:highlight>
                <a:latin typeface="Arial" panose="020B0604020202020204" pitchFamily="34" charset="0"/>
                <a:hlinkClick r:id="rId4">
                  <a:extLst>
                    <a:ext uri="{A12FA001-AC4F-418D-AE19-62706E023703}">
                      <ahyp:hlinkClr xmlns:ahyp="http://schemas.microsoft.com/office/drawing/2018/hyperlinkcolor" val="tx"/>
                    </a:ext>
                  </a:extLst>
                </a:hlinkClick>
              </a:rPr>
              <a:t>Review “NCAA Guide for the College Bound Student Athlete”</a:t>
            </a:r>
            <a:endParaRPr lang="en-US" i="1" u="sng" dirty="0">
              <a:highlight>
                <a:srgbClr val="C0C0C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34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35</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36</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a:t>
            </a:r>
            <a:r>
              <a:rPr lang="en-US">
                <a:latin typeface="Arial"/>
                <a:cs typeface="Arial"/>
              </a:rPr>
              <a:t>in 2022.</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43</a:t>
            </a:fld>
            <a:endParaRPr lang="en-US" dirty="0"/>
          </a:p>
        </p:txBody>
      </p:sp>
    </p:spTree>
    <p:extLst>
      <p:ext uri="{BB962C8B-B14F-4D97-AF65-F5344CB8AC3E}">
        <p14:creationId xmlns:p14="http://schemas.microsoft.com/office/powerpoint/2010/main" val="264227122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44</a:t>
            </a:fld>
            <a:endParaRPr lang="en-US" dirty="0"/>
          </a:p>
        </p:txBody>
      </p:sp>
    </p:spTree>
    <p:extLst>
      <p:ext uri="{BB962C8B-B14F-4D97-AF65-F5344CB8AC3E}">
        <p14:creationId xmlns:p14="http://schemas.microsoft.com/office/powerpoint/2010/main" val="7027291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2023-2024</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Expected 2024 high school graduates have signed National Letters of Intent to begin competing in Fall 2024 at:</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92618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9</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21056</TotalTime>
  <Words>2146</Words>
  <Application>Microsoft Macintosh PowerPoint</Application>
  <PresentationFormat>On-screen Show (4:3)</PresentationFormat>
  <Paragraphs>535</Paragraphs>
  <Slides>44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vt:lpstr>
      <vt:lpstr>Bodoni 72 Book</vt:lpstr>
      <vt:lpstr>Bradley Hand</vt:lpstr>
      <vt:lpstr>Calibri</vt:lpstr>
      <vt:lpstr>Cambria</vt:lpstr>
      <vt:lpstr>Impact</vt:lpstr>
      <vt:lpstr>Adjacency</vt:lpstr>
      <vt:lpstr>Shocker Track Club</vt:lpstr>
      <vt:lpstr>STC Recruiting Connections</vt:lpstr>
      <vt:lpstr>STC University Connections</vt:lpstr>
      <vt:lpstr>How STC Can Assist</vt:lpstr>
      <vt:lpstr>STC Social Media</vt:lpstr>
      <vt:lpstr>Early Recruiting Process</vt:lpstr>
      <vt:lpstr>Alternate Recruiting </vt:lpstr>
      <vt:lpstr>Letters of Intent 2023-2024</vt:lpstr>
      <vt:lpstr>Questions</vt:lpstr>
      <vt:lpstr>ADDITIONAL STC CLUB INFORMATION</vt:lpstr>
      <vt:lpstr>Letters of Intent 2022-2023</vt:lpstr>
      <vt:lpstr>To The Future…</vt:lpstr>
      <vt:lpstr>STC University Contacts…</vt:lpstr>
      <vt:lpstr>RECRUITING AND COLLEGE</vt:lpstr>
      <vt:lpstr>Education First…</vt:lpstr>
      <vt:lpstr>… and Last</vt:lpstr>
      <vt:lpstr>NCAA Requirements…</vt:lpstr>
      <vt:lpstr>Other Requirements</vt:lpstr>
      <vt:lpstr>Things to Consider…</vt:lpstr>
      <vt:lpstr>Scholarships Available…</vt:lpstr>
      <vt:lpstr>Collegiate Athletes …</vt:lpstr>
      <vt:lpstr>Collegiate Athletes …</vt:lpstr>
      <vt:lpstr>Alternative Money…</vt:lpstr>
      <vt:lpstr>College Coaches Look For..</vt:lpstr>
      <vt:lpstr>Athletic Standard Marks ..</vt:lpstr>
      <vt:lpstr>Sample Standard Marks ..</vt:lpstr>
      <vt:lpstr>Sample Standard Marks ..</vt:lpstr>
      <vt:lpstr>Academic Requirements ..</vt:lpstr>
      <vt:lpstr>What You Can Do…</vt:lpstr>
      <vt:lpstr>… and also do this…</vt:lpstr>
      <vt:lpstr>Scheduling College Visits</vt:lpstr>
      <vt:lpstr>Completing FAFSA</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SHOCKER TRACK CLUB OVERVIEW</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454</cp:revision>
  <cp:lastPrinted>2019-09-24T23:03:11Z</cp:lastPrinted>
  <dcterms:created xsi:type="dcterms:W3CDTF">2018-08-17T20:41:46Z</dcterms:created>
  <dcterms:modified xsi:type="dcterms:W3CDTF">2023-10-23T03:44:44Z</dcterms:modified>
</cp:coreProperties>
</file>