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sldIdLst>
    <p:sldId id="257" r:id="rId2"/>
    <p:sldId id="278" r:id="rId3"/>
    <p:sldId id="334" r:id="rId4"/>
    <p:sldId id="336" r:id="rId5"/>
    <p:sldId id="369" r:id="rId6"/>
    <p:sldId id="368" r:id="rId7"/>
    <p:sldId id="315" r:id="rId8"/>
    <p:sldId id="376" r:id="rId9"/>
    <p:sldId id="388" r:id="rId10"/>
    <p:sldId id="366" r:id="rId11"/>
    <p:sldId id="335" r:id="rId12"/>
    <p:sldId id="353" r:id="rId13"/>
    <p:sldId id="384" r:id="rId14"/>
    <p:sldId id="363" r:id="rId15"/>
    <p:sldId id="381" r:id="rId16"/>
    <p:sldId id="378" r:id="rId17"/>
    <p:sldId id="354" r:id="rId18"/>
    <p:sldId id="380" r:id="rId19"/>
    <p:sldId id="364" r:id="rId20"/>
    <p:sldId id="382" r:id="rId21"/>
    <p:sldId id="387" r:id="rId22"/>
    <p:sldId id="367" r:id="rId23"/>
    <p:sldId id="379" r:id="rId24"/>
    <p:sldId id="386" r:id="rId25"/>
    <p:sldId id="389" r:id="rId26"/>
    <p:sldId id="356" r:id="rId27"/>
    <p:sldId id="371" r:id="rId28"/>
    <p:sldId id="344" r:id="rId29"/>
    <p:sldId id="390" r:id="rId30"/>
    <p:sldId id="385" r:id="rId31"/>
    <p:sldId id="361" r:id="rId32"/>
    <p:sldId id="392" r:id="rId33"/>
    <p:sldId id="357" r:id="rId34"/>
    <p:sldId id="374" r:id="rId35"/>
    <p:sldId id="352" r:id="rId36"/>
    <p:sldId id="365" r:id="rId37"/>
    <p:sldId id="343" r:id="rId38"/>
    <p:sldId id="355" r:id="rId39"/>
    <p:sldId id="372" r:id="rId40"/>
    <p:sldId id="373" r:id="rId41"/>
    <p:sldId id="391" r:id="rId42"/>
    <p:sldId id="39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2"/>
    <p:restoredTop sz="94437"/>
  </p:normalViewPr>
  <p:slideViewPr>
    <p:cSldViewPr snapToGrid="0" snapToObjects="1">
      <p:cViewPr varScale="1">
        <p:scale>
          <a:sx n="112" d="100"/>
          <a:sy n="112" d="100"/>
        </p:scale>
        <p:origin x="2016"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12/17/23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12/17/23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12/17/23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12/17/23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12/17/23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12/17/23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12/17/23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12/17/23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12/17/23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12/17/23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12/17/23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12/17/23</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12/17/23</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kshsaa.org/Public/General/CollegeEligibilityRequirements.cf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csasports.org/womens-track-and-field/scholarship-standards" TargetMode="External"/><Relationship Id="rId2" Type="http://schemas.openxmlformats.org/officeDocument/2006/relationships/hyperlink" Target="https://www.ncsasports.org/mens-track-and-field/scholarship-standards"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tfrrs.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questionnaires.armssoftware.com/6b866433acf1" TargetMode="External"/><Relationship Id="rId2" Type="http://schemas.openxmlformats.org/officeDocument/2006/relationships/hyperlink" Target="https://questionnaires.armssoftware.com/eaa5b26a4c0e"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eb3.ncaa.org/ecwr3/"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fs.ncaa.org/Docs/eligibility_center/Student_Resources/CBSA.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10</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11</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031" y="1201758"/>
            <a:ext cx="3048000" cy="1143000"/>
          </a:xfrm>
        </p:spPr>
        <p:txBody>
          <a:bodyPr/>
          <a:lstStyle/>
          <a:p>
            <a:r>
              <a:rPr lang="en-US" dirty="0">
                <a:solidFill>
                  <a:schemeClr val="tx1"/>
                </a:solidFill>
                <a:latin typeface="Impact"/>
                <a:cs typeface="Impact"/>
              </a:rPr>
              <a:t>… and Last</a:t>
            </a:r>
          </a:p>
        </p:txBody>
      </p:sp>
      <p:sp>
        <p:nvSpPr>
          <p:cNvPr id="3" name="Content Placeholder 2"/>
          <p:cNvSpPr>
            <a:spLocks noGrp="1"/>
          </p:cNvSpPr>
          <p:nvPr>
            <p:ph sz="half" idx="1"/>
          </p:nvPr>
        </p:nvSpPr>
        <p:spPr>
          <a:xfrm>
            <a:off x="5185266" y="2145791"/>
            <a:ext cx="3048000" cy="4169665"/>
          </a:xfrm>
        </p:spPr>
        <p:txBody>
          <a:bodyPr>
            <a:normAutofit fontScale="25000" lnSpcReduction="20000"/>
          </a:bodyPr>
          <a:lstStyle/>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pPr marL="114300" indent="0" algn="ctr">
              <a:buNone/>
            </a:pPr>
            <a:r>
              <a:rPr lang="en-US" sz="11200" dirty="0">
                <a:latin typeface="Arial"/>
                <a:cs typeface="Arial"/>
              </a:rPr>
              <a:t>Becoming a Collegiate Student Athlete is a Special Opportunity and a Privilege.</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pic>
        <p:nvPicPr>
          <p:cNvPr id="9" name="Content Placeholder 8">
            <a:extLst>
              <a:ext uri="{FF2B5EF4-FFF2-40B4-BE49-F238E27FC236}">
                <a16:creationId xmlns:a16="http://schemas.microsoft.com/office/drawing/2014/main" id="{1C6B5399-E9FB-890A-B15D-DBCE0AF8202D}"/>
              </a:ext>
            </a:extLst>
          </p:cNvPr>
          <p:cNvPicPr>
            <a:picLocks noGrp="1" noChangeAspect="1"/>
          </p:cNvPicPr>
          <p:nvPr>
            <p:ph sz="half" idx="2"/>
          </p:nvPr>
        </p:nvPicPr>
        <p:blipFill>
          <a:blip r:embed="rId2"/>
          <a:stretch>
            <a:fillRect/>
          </a:stretch>
        </p:blipFill>
        <p:spPr>
          <a:xfrm>
            <a:off x="301134" y="274638"/>
            <a:ext cx="4884132" cy="6308724"/>
          </a:xfrm>
        </p:spPr>
      </p:pic>
      <p:sp>
        <p:nvSpPr>
          <p:cNvPr id="4" name="Slide Number Placeholder 3"/>
          <p:cNvSpPr>
            <a:spLocks noGrp="1"/>
          </p:cNvSpPr>
          <p:nvPr>
            <p:ph type="sldNum" sz="quarter" idx="12"/>
          </p:nvPr>
        </p:nvSpPr>
        <p:spPr/>
        <p:txBody>
          <a:bodyPr/>
          <a:lstStyle/>
          <a:p>
            <a:fld id="{34452F5A-1E19-4F47-A5DD-CF3E6D8BC662}" type="slidenum">
              <a:rPr lang="en-US" smtClean="0"/>
              <a:t>13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047933" y="79734"/>
            <a:ext cx="1185333" cy="1062694"/>
          </a:xfrm>
          <a:prstGeom prst="rect">
            <a:avLst/>
          </a:prstGeom>
          <a:noFill/>
          <a:ln>
            <a:noFill/>
          </a:ln>
        </p:spPr>
      </p:pic>
    </p:spTree>
    <p:extLst>
      <p:ext uri="{BB962C8B-B14F-4D97-AF65-F5344CB8AC3E}">
        <p14:creationId xmlns:p14="http://schemas.microsoft.com/office/powerpoint/2010/main" val="1426301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686750" y="5120570"/>
            <a:ext cx="3985013" cy="1453019"/>
          </a:xfrm>
          <a:prstGeom prst="rect">
            <a:avLst/>
          </a:prstGeom>
          <a:effectLst>
            <a:softEdge rad="38100"/>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31AA-E185-3D4D-81D9-143186E0FB6A}"/>
              </a:ext>
            </a:extLst>
          </p:cNvPr>
          <p:cNvSpPr>
            <a:spLocks noGrp="1"/>
          </p:cNvSpPr>
          <p:nvPr>
            <p:ph type="title"/>
          </p:nvPr>
        </p:nvSpPr>
        <p:spPr/>
        <p:txBody>
          <a:bodyPr/>
          <a:lstStyle/>
          <a:p>
            <a:r>
              <a:rPr lang="en-US" dirty="0">
                <a:solidFill>
                  <a:schemeClr val="tx1"/>
                </a:solidFill>
                <a:latin typeface="Impact" panose="020B0806030902050204" pitchFamily="34" charset="0"/>
              </a:rPr>
              <a:t>Other Requirements</a:t>
            </a:r>
          </a:p>
        </p:txBody>
      </p:sp>
      <p:sp>
        <p:nvSpPr>
          <p:cNvPr id="3" name="Content Placeholder 2">
            <a:extLst>
              <a:ext uri="{FF2B5EF4-FFF2-40B4-BE49-F238E27FC236}">
                <a16:creationId xmlns:a16="http://schemas.microsoft.com/office/drawing/2014/main" id="{CB2BF328-44B5-4C4B-9F5E-391EBD74856C}"/>
              </a:ext>
            </a:extLst>
          </p:cNvPr>
          <p:cNvSpPr>
            <a:spLocks noGrp="1"/>
          </p:cNvSpPr>
          <p:nvPr>
            <p:ph idx="1"/>
          </p:nvPr>
        </p:nvSpPr>
        <p:spPr>
          <a:xfrm>
            <a:off x="457200" y="3639501"/>
            <a:ext cx="7620000" cy="1744029"/>
          </a:xfrm>
        </p:spPr>
        <p:txBody>
          <a:bodyPr/>
          <a:lstStyle/>
          <a:p>
            <a:pPr marL="114300" indent="0">
              <a:buNone/>
            </a:pPr>
            <a:endParaRPr lang="en-US" sz="2800" dirty="0">
              <a:hlinkClick r:id="rId2"/>
            </a:endParaRPr>
          </a:p>
          <a:p>
            <a:r>
              <a:rPr lang="en-US" sz="2800" dirty="0">
                <a:hlinkClick r:id="rId2"/>
              </a:rPr>
              <a:t>CollegeEligibilityRequirementsperKSHSAA</a:t>
            </a:r>
            <a:endParaRPr lang="en-US" sz="2800" dirty="0"/>
          </a:p>
          <a:p>
            <a:endParaRPr lang="en-US" dirty="0"/>
          </a:p>
        </p:txBody>
      </p:sp>
      <p:sp>
        <p:nvSpPr>
          <p:cNvPr id="4" name="Slide Number Placeholder 3">
            <a:extLst>
              <a:ext uri="{FF2B5EF4-FFF2-40B4-BE49-F238E27FC236}">
                <a16:creationId xmlns:a16="http://schemas.microsoft.com/office/drawing/2014/main" id="{AE6FB2E9-A25E-DF4B-83FC-8DCB919DD777}"/>
              </a:ext>
            </a:extLst>
          </p:cNvPr>
          <p:cNvSpPr>
            <a:spLocks noGrp="1"/>
          </p:cNvSpPr>
          <p:nvPr>
            <p:ph type="sldNum" sz="quarter" idx="12"/>
          </p:nvPr>
        </p:nvSpPr>
        <p:spPr/>
        <p:txBody>
          <a:bodyPr/>
          <a:lstStyle/>
          <a:p>
            <a:fld id="{1D090886-B715-8945-98E5-4A2447DA0965}" type="slidenum">
              <a:rPr lang="en-US" smtClean="0"/>
              <a:t>15</a:t>
            </a:fld>
            <a:endParaRPr lang="en-US" dirty="0"/>
          </a:p>
        </p:txBody>
      </p:sp>
      <p:pic>
        <p:nvPicPr>
          <p:cNvPr id="6" name="Picture 5" descr="A person running in a field&#10;&#10;Description automatically generated">
            <a:extLst>
              <a:ext uri="{FF2B5EF4-FFF2-40B4-BE49-F238E27FC236}">
                <a16:creationId xmlns:a16="http://schemas.microsoft.com/office/drawing/2014/main" id="{AE831782-A651-6705-384D-3B55174623DF}"/>
              </a:ext>
            </a:extLst>
          </p:cNvPr>
          <p:cNvPicPr>
            <a:picLocks noChangeAspect="1"/>
          </p:cNvPicPr>
          <p:nvPr/>
        </p:nvPicPr>
        <p:blipFill>
          <a:blip r:embed="rId3"/>
          <a:stretch>
            <a:fillRect/>
          </a:stretch>
        </p:blipFill>
        <p:spPr>
          <a:xfrm>
            <a:off x="381000" y="1555804"/>
            <a:ext cx="7772400" cy="1945531"/>
          </a:xfrm>
          <a:prstGeom prst="rect">
            <a:avLst/>
          </a:prstGeom>
        </p:spPr>
      </p:pic>
    </p:spTree>
    <p:extLst>
      <p:ext uri="{BB962C8B-B14F-4D97-AF65-F5344CB8AC3E}">
        <p14:creationId xmlns:p14="http://schemas.microsoft.com/office/powerpoint/2010/main" val="786341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Academic Requirements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In general, the following is required for admittance to a NCAA Division 1 University –</a:t>
            </a:r>
          </a:p>
          <a:p>
            <a:pPr marL="114300" indent="0">
              <a:buNone/>
            </a:pPr>
            <a:endParaRPr lang="en-US" sz="5600" dirty="0">
              <a:latin typeface="Arial"/>
              <a:cs typeface="Arial"/>
            </a:endParaRPr>
          </a:p>
          <a:p>
            <a:pPr marL="114300" indent="0">
              <a:buNone/>
            </a:pPr>
            <a:r>
              <a:rPr lang="en-US" sz="9600" dirty="0">
                <a:latin typeface="Arial"/>
                <a:cs typeface="Arial"/>
              </a:rPr>
              <a:t>16 Core Courses -</a:t>
            </a:r>
          </a:p>
          <a:p>
            <a:pPr lvl="1"/>
            <a:r>
              <a:rPr lang="en-US" sz="7200" dirty="0">
                <a:latin typeface="Arial"/>
                <a:cs typeface="Arial"/>
              </a:rPr>
              <a:t>4 years of English</a:t>
            </a:r>
          </a:p>
          <a:p>
            <a:pPr lvl="1"/>
            <a:r>
              <a:rPr lang="en-US" sz="7200" dirty="0">
                <a:latin typeface="Arial"/>
                <a:cs typeface="Arial"/>
              </a:rPr>
              <a:t>3 years of Math (Algebra 1 or Higher)</a:t>
            </a:r>
          </a:p>
          <a:p>
            <a:pPr lvl="1"/>
            <a:r>
              <a:rPr lang="en-US" sz="7200" dirty="0">
                <a:latin typeface="Arial"/>
                <a:cs typeface="Arial"/>
              </a:rPr>
              <a:t>2 years of natural of physical science </a:t>
            </a:r>
          </a:p>
          <a:p>
            <a:pPr lvl="2"/>
            <a:r>
              <a:rPr lang="en-US" sz="7200" dirty="0">
                <a:latin typeface="Arial"/>
                <a:cs typeface="Arial"/>
              </a:rPr>
              <a:t>(including one year of lab science)</a:t>
            </a:r>
          </a:p>
          <a:p>
            <a:pPr lvl="1"/>
            <a:r>
              <a:rPr lang="en-US" sz="7200" dirty="0">
                <a:latin typeface="Arial"/>
                <a:cs typeface="Arial"/>
              </a:rPr>
              <a:t>1 year (extra) of English, Math or natural or physical science</a:t>
            </a:r>
          </a:p>
          <a:p>
            <a:pPr lvl="1"/>
            <a:r>
              <a:rPr lang="en-US" sz="7200" dirty="0">
                <a:latin typeface="Arial"/>
                <a:cs typeface="Arial"/>
              </a:rPr>
              <a:t>2 years of social science</a:t>
            </a:r>
          </a:p>
          <a:p>
            <a:pPr lvl="1"/>
            <a:r>
              <a:rPr lang="en-US" sz="7200" dirty="0">
                <a:latin typeface="Arial"/>
                <a:cs typeface="Arial"/>
              </a:rPr>
              <a:t>4 years of extra core courses </a:t>
            </a:r>
          </a:p>
          <a:p>
            <a:pPr lvl="2"/>
            <a:r>
              <a:rPr lang="en-US" sz="7200" dirty="0">
                <a:latin typeface="Arial"/>
                <a:cs typeface="Arial"/>
              </a:rPr>
              <a:t>(from any category above)</a:t>
            </a:r>
          </a:p>
          <a:p>
            <a:pPr lvl="2"/>
            <a:r>
              <a:rPr lang="en-US" sz="7000" dirty="0">
                <a:latin typeface="Arial"/>
                <a:cs typeface="Arial"/>
              </a:rPr>
              <a:t>Social Sciences</a:t>
            </a:r>
          </a:p>
          <a:p>
            <a:pPr lvl="2"/>
            <a:r>
              <a:rPr lang="en-US" sz="7000" dirty="0">
                <a:latin typeface="Arial"/>
                <a:cs typeface="Arial"/>
              </a:rPr>
              <a:t>Foreign Language</a:t>
            </a:r>
          </a:p>
          <a:p>
            <a:endParaRPr lang="en-US" sz="5900" dirty="0">
              <a:latin typeface="Arial"/>
              <a:cs typeface="Arial"/>
            </a:endParaRPr>
          </a:p>
          <a:p>
            <a:r>
              <a:rPr lang="en-US" sz="9600" dirty="0">
                <a:latin typeface="Arial"/>
                <a:cs typeface="Arial"/>
              </a:rPr>
              <a:t>Minimum GPA</a:t>
            </a:r>
          </a:p>
          <a:p>
            <a:pPr marL="114300" indent="0">
              <a:buNone/>
            </a:pPr>
            <a:endParaRPr lang="en-US" sz="4800" dirty="0">
              <a:latin typeface="Arial"/>
              <a:cs typeface="Arial"/>
            </a:endParaRPr>
          </a:p>
          <a:p>
            <a:r>
              <a:rPr lang="en-US" sz="9600" dirty="0">
                <a:latin typeface="Arial"/>
                <a:cs typeface="Arial"/>
              </a:rPr>
              <a:t>Standardized Test Score - ACT or SAT</a:t>
            </a:r>
          </a:p>
          <a:p>
            <a:pPr lvl="1"/>
            <a:endParaRPr lang="en-US" sz="57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4901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8800" dirty="0">
                <a:latin typeface="Arial"/>
                <a:cs typeface="Arial"/>
              </a:rPr>
              <a:t>For colleges without football – the Track and Field Team is typically the largest athletic team on campus</a:t>
            </a:r>
          </a:p>
          <a:p>
            <a:pPr marL="114300" indent="0">
              <a:buNone/>
            </a:pPr>
            <a:endParaRPr lang="en-US" sz="8800" dirty="0">
              <a:latin typeface="Arial"/>
              <a:cs typeface="Arial"/>
            </a:endParaRPr>
          </a:p>
          <a:p>
            <a:r>
              <a:rPr lang="en-US" sz="8800" dirty="0">
                <a:latin typeface="Arial"/>
                <a:cs typeface="Arial"/>
              </a:rPr>
              <a:t>Some scholarships are based upon ability to score at conference meets</a:t>
            </a:r>
          </a:p>
          <a:p>
            <a:endParaRPr lang="en-US" sz="8800" dirty="0">
              <a:latin typeface="Arial"/>
              <a:cs typeface="Arial"/>
            </a:endParaRPr>
          </a:p>
          <a:p>
            <a:r>
              <a:rPr lang="en-US" sz="8800" dirty="0">
                <a:latin typeface="Arial"/>
                <a:cs typeface="Arial"/>
              </a:rPr>
              <a:t>Athletes competing in Track &amp; Field AND Cross-Country sometimes earn more scholarship benefits</a:t>
            </a:r>
          </a:p>
          <a:p>
            <a:pPr marL="114300" indent="0">
              <a:buNone/>
            </a:pPr>
            <a:endParaRPr lang="en-US" sz="8800" dirty="0">
              <a:latin typeface="Arial"/>
              <a:cs typeface="Arial"/>
            </a:endParaRPr>
          </a:p>
          <a:p>
            <a:r>
              <a:rPr lang="en-US" sz="8800" dirty="0">
                <a:latin typeface="Arial"/>
                <a:cs typeface="Arial"/>
              </a:rPr>
              <a:t>Redshirting can be good</a:t>
            </a:r>
          </a:p>
          <a:p>
            <a:endParaRPr lang="en-US" sz="8800" dirty="0">
              <a:latin typeface="Arial"/>
              <a:cs typeface="Arial"/>
            </a:endParaRPr>
          </a:p>
          <a:p>
            <a:r>
              <a:rPr lang="en-US" sz="8800" dirty="0">
                <a:latin typeface="Arial"/>
                <a:cs typeface="Arial"/>
              </a:rPr>
              <a:t>NCAA D3 schools and Ivy League D1 schools do not offer athletic scholarships</a:t>
            </a:r>
          </a:p>
          <a:p>
            <a:endParaRPr lang="en-US" sz="8800" dirty="0">
              <a:latin typeface="Arial"/>
              <a:cs typeface="Arial"/>
            </a:endParaRPr>
          </a:p>
          <a:p>
            <a:r>
              <a:rPr lang="en-US" sz="8800" dirty="0">
                <a:latin typeface="Arial"/>
                <a:cs typeface="Arial"/>
              </a:rPr>
              <a:t>Not all Track &amp; Field athletes receive full scholarships</a:t>
            </a:r>
          </a:p>
          <a:p>
            <a:pPr lvl="1"/>
            <a:r>
              <a:rPr lang="en-US" sz="7200" dirty="0">
                <a:latin typeface="Arial"/>
                <a:cs typeface="Arial"/>
              </a:rPr>
              <a:t>Track and Field typically has 12.6 scholarships available </a:t>
            </a:r>
          </a:p>
          <a:p>
            <a:endParaRPr lang="en-US" sz="88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Scholarships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Men’s T&amp;F programs have fully funded -</a:t>
            </a:r>
          </a:p>
          <a:p>
            <a:pPr lvl="1"/>
            <a:r>
              <a:rPr lang="en-US" sz="8600" dirty="0">
                <a:latin typeface="Arial" panose="020B0604020202020204" pitchFamily="34" charset="0"/>
                <a:cs typeface="Arial" panose="020B0604020202020204" pitchFamily="34" charset="0"/>
              </a:rPr>
              <a:t>NCAA D1 schools have 12.6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Women’s T&amp;F programs have fully funded -</a:t>
            </a:r>
          </a:p>
          <a:p>
            <a:pPr lvl="1"/>
            <a:r>
              <a:rPr lang="en-US" sz="8600" dirty="0">
                <a:latin typeface="Arial" panose="020B0604020202020204" pitchFamily="34" charset="0"/>
                <a:cs typeface="Arial" panose="020B0604020202020204" pitchFamily="34" charset="0"/>
              </a:rPr>
              <a:t>NCAA D1 schools have 18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0917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265394" y="1268943"/>
            <a:ext cx="8003611" cy="558905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48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r>
              <a:rPr lang="en-US" sz="9600" dirty="0">
                <a:latin typeface="Arial"/>
                <a:cs typeface="Arial"/>
              </a:rPr>
              <a:t>Uniforms and Training Gear</a:t>
            </a:r>
          </a:p>
          <a:p>
            <a:pPr lvl="1"/>
            <a:endParaRPr lang="en-US" sz="9600" dirty="0">
              <a:latin typeface="Arial"/>
              <a:cs typeface="Arial"/>
            </a:endParaRPr>
          </a:p>
          <a:p>
            <a:pPr lvl="1"/>
            <a:r>
              <a:rPr lang="en-US" sz="9600" dirty="0">
                <a:highlight>
                  <a:srgbClr val="FFFF00"/>
                </a:highlight>
                <a:latin typeface="Arial"/>
                <a:cs typeface="Arial"/>
              </a:rPr>
              <a:t>Training in their sport/event</a:t>
            </a:r>
          </a:p>
          <a:p>
            <a:pPr lvl="1"/>
            <a:r>
              <a:rPr lang="en-US" sz="9600" dirty="0">
                <a:highlight>
                  <a:srgbClr val="FFFF00"/>
                </a:highlight>
                <a:latin typeface="Arial"/>
                <a:cs typeface="Arial"/>
              </a:rPr>
              <a:t>Access to Trainers</a:t>
            </a:r>
          </a:p>
          <a:p>
            <a:pPr lvl="1"/>
            <a:r>
              <a:rPr lang="en-US" sz="9600" dirty="0">
                <a:highlight>
                  <a:srgbClr val="FFFF00"/>
                </a:highlight>
                <a:latin typeface="Arial"/>
                <a:cs typeface="Arial"/>
              </a:rPr>
              <a:t>Weight and Physical Development Training</a:t>
            </a:r>
          </a:p>
          <a:p>
            <a:pPr lvl="1"/>
            <a:r>
              <a:rPr lang="en-US" sz="9600" dirty="0">
                <a:highlight>
                  <a:srgbClr val="FFFF00"/>
                </a:highlight>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883168" y="2255860"/>
            <a:ext cx="6135687" cy="600028"/>
          </a:xfrm>
        </p:spPr>
        <p:txBody>
          <a:bodyPr>
            <a:normAutofit/>
          </a:bodyPr>
          <a:lstStyle/>
          <a:p>
            <a:r>
              <a:rPr lang="en-US" sz="2800" dirty="0"/>
              <a:t>Mission</a:t>
            </a:r>
          </a:p>
        </p:txBody>
      </p:sp>
      <p:sp>
        <p:nvSpPr>
          <p:cNvPr id="5" name="Rectangle 4"/>
          <p:cNvSpPr/>
          <p:nvPr/>
        </p:nvSpPr>
        <p:spPr>
          <a:xfrm>
            <a:off x="883168" y="2695701"/>
            <a:ext cx="7024459" cy="3970318"/>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Friends University Track &amp; Field, and Wichita area Track and Field and Cross Country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2</a:t>
            </a:fld>
            <a:endParaRPr lang="en-US" dirty="0"/>
          </a:p>
        </p:txBody>
      </p:sp>
    </p:spTree>
    <p:extLst>
      <p:ext uri="{BB962C8B-B14F-4D97-AF65-F5344CB8AC3E}">
        <p14:creationId xmlns:p14="http://schemas.microsoft.com/office/powerpoint/2010/main" val="155621766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176494" y="1417638"/>
            <a:ext cx="8003611" cy="536514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latin typeface="Arial"/>
                <a:cs typeface="Arial"/>
              </a:rPr>
              <a:t>Training in their sport/event</a:t>
            </a:r>
          </a:p>
          <a:p>
            <a:pPr lvl="1"/>
            <a:r>
              <a:rPr lang="en-US" sz="9600" dirty="0">
                <a:latin typeface="Arial"/>
                <a:cs typeface="Arial"/>
              </a:rPr>
              <a:t>Access to Trainers</a:t>
            </a:r>
          </a:p>
          <a:p>
            <a:pPr lvl="1"/>
            <a:r>
              <a:rPr lang="en-US" sz="9600" dirty="0">
                <a:latin typeface="Arial"/>
                <a:cs typeface="Arial"/>
              </a:rPr>
              <a:t>Weight and Physical Development Training</a:t>
            </a:r>
          </a:p>
          <a:p>
            <a:pPr lvl="1"/>
            <a:r>
              <a:rPr lang="en-US" sz="9600" dirty="0">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53F6B1A5-8AB8-D746-872C-3A2CF9A63FCC}"/>
              </a:ext>
            </a:extLst>
          </p:cNvPr>
          <p:cNvSpPr txBox="1"/>
          <p:nvPr/>
        </p:nvSpPr>
        <p:spPr>
          <a:xfrm rot="20476363">
            <a:off x="115685" y="3520757"/>
            <a:ext cx="8303030" cy="769441"/>
          </a:xfrm>
          <a:prstGeom prst="rect">
            <a:avLst/>
          </a:prstGeom>
          <a:solidFill>
            <a:schemeClr val="accent1"/>
          </a:solidFill>
          <a:effectLst>
            <a:softEdge rad="106255"/>
          </a:effectLst>
        </p:spPr>
        <p:txBody>
          <a:bodyPr wrap="square" rtlCol="0">
            <a:spAutoFit/>
          </a:bodyPr>
          <a:lstStyle/>
          <a:p>
            <a:pPr algn="ctr"/>
            <a:r>
              <a:rPr lang="en-US" sz="4400" dirty="0">
                <a:latin typeface="Bodoni 72 Book" pitchFamily="2" charset="0"/>
              </a:rPr>
              <a:t>LIFE and PROFESSIONAL SKILLS!</a:t>
            </a:r>
          </a:p>
        </p:txBody>
      </p:sp>
    </p:spTree>
    <p:extLst>
      <p:ext uri="{BB962C8B-B14F-4D97-AF65-F5344CB8AC3E}">
        <p14:creationId xmlns:p14="http://schemas.microsoft.com/office/powerpoint/2010/main" val="2315046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Alternative Money…</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Alston Educational Funds</a:t>
            </a:r>
          </a:p>
          <a:p>
            <a:pPr lvl="1"/>
            <a:r>
              <a:rPr lang="en-US" sz="8800" dirty="0">
                <a:latin typeface="Arial" panose="020B0604020202020204" pitchFamily="34" charset="0"/>
                <a:cs typeface="Arial" panose="020B0604020202020204" pitchFamily="34" charset="0"/>
              </a:rPr>
              <a:t>Up to $5980 annually</a:t>
            </a:r>
          </a:p>
          <a:p>
            <a:pPr lvl="2"/>
            <a:r>
              <a:rPr lang="en-US" sz="8800" dirty="0">
                <a:solidFill>
                  <a:srgbClr val="202124"/>
                </a:solidFill>
                <a:latin typeface="arial" panose="020B0604020202020204" pitchFamily="34" charset="0"/>
              </a:rPr>
              <a:t>A</a:t>
            </a:r>
            <a:r>
              <a:rPr lang="en-US" sz="8800" b="0" i="0" u="none" strike="noStrike" dirty="0">
                <a:solidFill>
                  <a:srgbClr val="202124"/>
                </a:solidFill>
                <a:effectLst/>
                <a:latin typeface="arial" panose="020B0604020202020204" pitchFamily="34" charset="0"/>
              </a:rPr>
              <a:t>cademic bonuses </a:t>
            </a:r>
            <a:r>
              <a:rPr lang="en-US" sz="8800" dirty="0">
                <a:solidFill>
                  <a:srgbClr val="202124"/>
                </a:solidFill>
                <a:latin typeface="arial" panose="020B0604020202020204" pitchFamily="34" charset="0"/>
              </a:rPr>
              <a:t>that are “</a:t>
            </a:r>
            <a:r>
              <a:rPr lang="en-US" sz="8800" b="0" i="0" u="none" strike="noStrike" dirty="0">
                <a:solidFill>
                  <a:srgbClr val="202124"/>
                </a:solidFill>
                <a:effectLst/>
                <a:latin typeface="arial" panose="020B0604020202020204" pitchFamily="34" charset="0"/>
              </a:rPr>
              <a:t>rewards” for meeting academic performance goals in an amount equivalent to athletic achievement bonuses.</a:t>
            </a:r>
            <a:endParaRPr lang="en-US" sz="8800" dirty="0">
              <a:latin typeface="Arial" panose="020B0604020202020204" pitchFamily="34" charset="0"/>
              <a:cs typeface="Arial" panose="020B0604020202020204" pitchFamily="34" charset="0"/>
            </a:endParaRPr>
          </a:p>
          <a:p>
            <a:pPr marL="411480" lvl="1" indent="0">
              <a:buNone/>
            </a:pPr>
            <a:endParaRPr lang="en-US" sz="84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N(</a:t>
            </a:r>
            <a:r>
              <a:rPr lang="en-US" sz="11200" dirty="0" err="1">
                <a:latin typeface="Arial" panose="020B0604020202020204" pitchFamily="34" charset="0"/>
                <a:cs typeface="Arial" panose="020B0604020202020204" pitchFamily="34" charset="0"/>
              </a:rPr>
              <a:t>ame</a:t>
            </a:r>
            <a:r>
              <a:rPr lang="en-US" sz="11200" dirty="0">
                <a:latin typeface="Arial" panose="020B0604020202020204" pitchFamily="34" charset="0"/>
                <a:cs typeface="Arial" panose="020B0604020202020204" pitchFamily="34" charset="0"/>
              </a:rPr>
              <a:t>) I(mage) L(</a:t>
            </a:r>
            <a:r>
              <a:rPr lang="en-US" sz="11200" dirty="0" err="1">
                <a:latin typeface="Arial" panose="020B0604020202020204" pitchFamily="34" charset="0"/>
                <a:cs typeface="Arial" panose="020B0604020202020204" pitchFamily="34" charset="0"/>
              </a:rPr>
              <a:t>ikeness</a:t>
            </a:r>
            <a:r>
              <a:rPr lang="en-US" sz="11200" dirty="0">
                <a:latin typeface="Arial" panose="020B0604020202020204" pitchFamily="34" charset="0"/>
                <a:cs typeface="Arial" panose="020B0604020202020204" pitchFamily="34" charset="0"/>
              </a:rPr>
              <a:t>)….</a:t>
            </a:r>
          </a:p>
          <a:p>
            <a:pPr lvl="1"/>
            <a:r>
              <a:rPr lang="en-US" sz="8800" dirty="0">
                <a:latin typeface="Arial" panose="020B0604020202020204" pitchFamily="34" charset="0"/>
                <a:cs typeface="Arial" panose="020B0604020202020204" pitchFamily="34" charset="0"/>
              </a:rPr>
              <a:t>Collectives…</a:t>
            </a:r>
          </a:p>
          <a:p>
            <a:pPr lvl="2"/>
            <a:r>
              <a:rPr lang="en-US" sz="8800" dirty="0">
                <a:latin typeface="Arial" panose="020B0604020202020204" pitchFamily="34" charset="0"/>
                <a:cs typeface="Arial" panose="020B0604020202020204" pitchFamily="34" charset="0"/>
              </a:rPr>
              <a:t>Typically Non-Profit Organizations that facilitate programs</a:t>
            </a:r>
          </a:p>
          <a:p>
            <a:pPr lvl="2"/>
            <a:endParaRPr lang="en-US" sz="8200" dirty="0">
              <a:latin typeface="Arial" panose="020B0604020202020204" pitchFamily="34" charset="0"/>
              <a:cs typeface="Arial" panose="020B0604020202020204" pitchFamily="34" charset="0"/>
            </a:endParaRPr>
          </a:p>
          <a:p>
            <a:pPr lvl="1"/>
            <a:r>
              <a:rPr lang="en-US" sz="8400" dirty="0">
                <a:latin typeface="Arial" panose="020B0604020202020204" pitchFamily="34" charset="0"/>
                <a:cs typeface="Arial" panose="020B0604020202020204" pitchFamily="34" charset="0"/>
              </a:rPr>
              <a:t>University Sponsored…</a:t>
            </a:r>
          </a:p>
          <a:p>
            <a:pPr lvl="2"/>
            <a:r>
              <a:rPr lang="en-US" sz="8800" dirty="0">
                <a:latin typeface="Arial" panose="020B0604020202020204" pitchFamily="34" charset="0"/>
                <a:cs typeface="Arial" panose="020B0604020202020204" pitchFamily="34" charset="0"/>
              </a:rPr>
              <a:t>“Available” through a school’s Athletic Department</a:t>
            </a:r>
          </a:p>
          <a:p>
            <a:pPr lvl="2"/>
            <a:r>
              <a:rPr lang="en-US" sz="8800" dirty="0">
                <a:latin typeface="Arial" panose="020B0604020202020204" pitchFamily="34" charset="0"/>
                <a:cs typeface="Arial" panose="020B0604020202020204" pitchFamily="34" charset="0"/>
              </a:rPr>
              <a:t>Not all universities </a:t>
            </a:r>
            <a:r>
              <a:rPr lang="en-US" sz="8800">
                <a:latin typeface="Arial" panose="020B0604020202020204" pitchFamily="34" charset="0"/>
                <a:cs typeface="Arial" panose="020B0604020202020204" pitchFamily="34" charset="0"/>
              </a:rPr>
              <a:t>have them</a:t>
            </a:r>
            <a:endParaRPr lang="en-US" sz="8800" dirty="0">
              <a:latin typeface="Arial" panose="020B0604020202020204" pitchFamily="34" charset="0"/>
              <a:cs typeface="Arial" panose="020B0604020202020204" pitchFamily="34" charset="0"/>
            </a:endParaRPr>
          </a:p>
          <a:p>
            <a:pPr lvl="2"/>
            <a:r>
              <a:rPr lang="en-US" sz="8800" dirty="0" err="1">
                <a:latin typeface="Arial" panose="020B0604020202020204" pitchFamily="34" charset="0"/>
                <a:cs typeface="Arial" panose="020B0604020202020204" pitchFamily="34" charset="0"/>
              </a:rPr>
              <a:t>Opendorse</a:t>
            </a:r>
            <a:r>
              <a:rPr lang="en-US" sz="8800" dirty="0">
                <a:latin typeface="Arial" panose="020B0604020202020204" pitchFamily="34" charset="0"/>
                <a:cs typeface="Arial" panose="020B0604020202020204" pitchFamily="34" charset="0"/>
              </a:rPr>
              <a:t> is an example</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154894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1"/>
            <a:ext cx="8003611" cy="5365147"/>
          </a:xfrm>
        </p:spPr>
        <p:txBody>
          <a:bodyPr>
            <a:normAutofit fontScale="25000" lnSpcReduction="20000"/>
          </a:bodyPr>
          <a:lstStyle/>
          <a:p>
            <a:pPr marL="114300" indent="0" algn="ctr">
              <a:buNone/>
            </a:pPr>
            <a:endParaRPr lang="en-US" sz="7000" dirty="0">
              <a:latin typeface="Arial"/>
              <a:cs typeface="Arial"/>
            </a:endParaRPr>
          </a:p>
          <a:p>
            <a:pPr marL="114300" indent="0" algn="ctr">
              <a:buNone/>
            </a:pPr>
            <a:r>
              <a:rPr lang="en-US" sz="11200" dirty="0">
                <a:latin typeface="Arial"/>
                <a:cs typeface="Arial"/>
              </a:rPr>
              <a:t>Verifiable times or marks</a:t>
            </a:r>
          </a:p>
          <a:p>
            <a:pPr marL="114300" indent="0" algn="ctr">
              <a:buNone/>
            </a:pPr>
            <a:endParaRPr lang="en-US" sz="11200" dirty="0">
              <a:latin typeface="Arial"/>
              <a:cs typeface="Arial"/>
            </a:endParaRPr>
          </a:p>
          <a:p>
            <a:pPr marL="114300" indent="0" algn="ctr">
              <a:buNone/>
            </a:pPr>
            <a:r>
              <a:rPr lang="en-US" sz="11200" dirty="0">
                <a:latin typeface="Arial"/>
                <a:cs typeface="Arial"/>
              </a:rPr>
              <a:t>Diversity in events</a:t>
            </a:r>
          </a:p>
          <a:p>
            <a:pPr marL="114300" indent="0" algn="ctr">
              <a:buNone/>
            </a:pPr>
            <a:endParaRPr lang="en-US" sz="11200" dirty="0">
              <a:latin typeface="Arial"/>
              <a:cs typeface="Arial"/>
            </a:endParaRPr>
          </a:p>
          <a:p>
            <a:pPr marL="114300" indent="0" algn="ctr">
              <a:buNone/>
            </a:pPr>
            <a:r>
              <a:rPr lang="en-US" sz="11200" dirty="0">
                <a:latin typeface="Arial"/>
                <a:cs typeface="Arial"/>
              </a:rPr>
              <a:t>Multi-Sport Athletes</a:t>
            </a:r>
          </a:p>
          <a:p>
            <a:pPr marL="114300" indent="0" algn="ctr">
              <a:buNone/>
            </a:pPr>
            <a:endParaRPr lang="en-US" sz="11200" dirty="0">
              <a:latin typeface="Arial"/>
              <a:cs typeface="Arial"/>
            </a:endParaRPr>
          </a:p>
          <a:p>
            <a:pPr marL="114300" indent="0" algn="ctr">
              <a:buNone/>
            </a:pPr>
            <a:r>
              <a:rPr lang="en-US" sz="11200" dirty="0">
                <a:latin typeface="Arial"/>
                <a:cs typeface="Arial"/>
              </a:rPr>
              <a:t>Students involved in school and community activities</a:t>
            </a:r>
          </a:p>
          <a:p>
            <a:pPr marL="114300" indent="0" algn="ctr">
              <a:buNone/>
            </a:pPr>
            <a:endParaRPr lang="en-US" sz="11200" dirty="0">
              <a:latin typeface="Arial"/>
              <a:cs typeface="Arial"/>
            </a:endParaRPr>
          </a:p>
          <a:p>
            <a:pPr marL="114300" indent="0" algn="ctr">
              <a:buNone/>
            </a:pPr>
            <a:r>
              <a:rPr lang="en-US" sz="11200" dirty="0">
                <a:latin typeface="Arial"/>
                <a:cs typeface="Arial"/>
              </a:rPr>
              <a:t>“Clean” social media accounts</a:t>
            </a:r>
          </a:p>
          <a:p>
            <a:pPr marL="114300" indent="0" algn="ctr">
              <a:buNone/>
            </a:pPr>
            <a:endParaRPr lang="en-US" sz="11200" dirty="0">
              <a:latin typeface="Arial"/>
              <a:cs typeface="Arial"/>
            </a:endParaRPr>
          </a:p>
          <a:p>
            <a:pPr marL="114300" indent="0" algn="ctr">
              <a:buNone/>
            </a:pPr>
            <a:r>
              <a:rPr lang="en-US" sz="11200" dirty="0">
                <a:latin typeface="Arial"/>
                <a:cs typeface="Arial"/>
              </a:rPr>
              <a:t>Great students – Leaders!</a:t>
            </a:r>
          </a:p>
          <a:p>
            <a:endParaRPr lang="en-US" sz="11200" dirty="0">
              <a:latin typeface="Arial"/>
              <a:cs typeface="Arial"/>
            </a:endParaRP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Athletic Standard Marks ..</a:t>
            </a:r>
          </a:p>
        </p:txBody>
      </p:sp>
      <p:sp>
        <p:nvSpPr>
          <p:cNvPr id="3" name="Content Placeholder 2"/>
          <p:cNvSpPr>
            <a:spLocks noGrp="1"/>
          </p:cNvSpPr>
          <p:nvPr>
            <p:ph idx="1"/>
          </p:nvPr>
        </p:nvSpPr>
        <p:spPr>
          <a:xfrm>
            <a:off x="176494" y="1332642"/>
            <a:ext cx="8003611" cy="4885278"/>
          </a:xfrm>
        </p:spPr>
        <p:txBody>
          <a:bodyPr>
            <a:normAutofit fontScale="25000" lnSpcReduction="20000"/>
          </a:bodyPr>
          <a:lstStyle/>
          <a:p>
            <a:pPr marL="114300" indent="0">
              <a:buNone/>
            </a:pPr>
            <a:r>
              <a:rPr lang="en-US" sz="11200" dirty="0">
                <a:latin typeface="Arial"/>
                <a:cs typeface="Arial"/>
              </a:rPr>
              <a:t>Consider the following …</a:t>
            </a:r>
          </a:p>
          <a:p>
            <a:pPr marL="114300" indent="0">
              <a:buNone/>
            </a:pPr>
            <a:endParaRPr lang="en-US" sz="5600" dirty="0">
              <a:latin typeface="Arial"/>
              <a:cs typeface="Arial"/>
            </a:endParaRPr>
          </a:p>
          <a:p>
            <a:pPr lvl="1"/>
            <a:r>
              <a:rPr lang="en-US" sz="9600" dirty="0">
                <a:latin typeface="Arial"/>
                <a:cs typeface="Arial"/>
              </a:rPr>
              <a:t>Men’s -</a:t>
            </a:r>
          </a:p>
          <a:p>
            <a:pPr lvl="2"/>
            <a:r>
              <a:rPr lang="en-US" sz="9400" dirty="0">
                <a:latin typeface="Arial"/>
                <a:cs typeface="Arial"/>
                <a:hlinkClick r:id="rId2"/>
              </a:rPr>
              <a:t>NCSA Men's T&amp;F Standards by Division</a:t>
            </a:r>
            <a:endParaRPr lang="en-US" sz="9400" dirty="0">
              <a:latin typeface="Arial"/>
              <a:cs typeface="Arial"/>
            </a:endParaRPr>
          </a:p>
          <a:p>
            <a:pPr marL="411480" lvl="1" indent="0">
              <a:buNone/>
            </a:pPr>
            <a:endParaRPr lang="en-US" sz="5700" dirty="0">
              <a:latin typeface="Arial"/>
              <a:cs typeface="Arial"/>
            </a:endParaRPr>
          </a:p>
          <a:p>
            <a:pPr lvl="1"/>
            <a:r>
              <a:rPr lang="en-US" sz="9600" dirty="0">
                <a:latin typeface="Arial"/>
                <a:cs typeface="Arial"/>
              </a:rPr>
              <a:t>Women’s –</a:t>
            </a:r>
          </a:p>
          <a:p>
            <a:pPr lvl="2"/>
            <a:r>
              <a:rPr lang="en-US" sz="9400" dirty="0">
                <a:latin typeface="Arial"/>
                <a:cs typeface="Arial"/>
                <a:hlinkClick r:id="rId3"/>
              </a:rPr>
              <a:t>NCSA Women's T&amp;F Standards by Division</a:t>
            </a:r>
            <a:endParaRPr lang="en-US" sz="9400" dirty="0">
              <a:latin typeface="Arial"/>
              <a:cs typeface="Arial"/>
            </a:endParaRPr>
          </a:p>
          <a:p>
            <a:pPr marL="114300" indent="0">
              <a:buNone/>
            </a:pPr>
            <a:endParaRPr lang="en-US" sz="9800" dirty="0">
              <a:latin typeface="Arial"/>
              <a:cs typeface="Arial"/>
            </a:endParaRPr>
          </a:p>
          <a:p>
            <a:pPr lvl="1"/>
            <a:r>
              <a:rPr lang="en-US" sz="9600" dirty="0">
                <a:latin typeface="Arial"/>
                <a:cs typeface="Arial"/>
              </a:rPr>
              <a:t>NCAA D1 National Championship Meet Standards are considerably tougher to meet.</a:t>
            </a:r>
          </a:p>
          <a:p>
            <a:pPr lvl="1"/>
            <a:endParaRPr lang="en-US" sz="9600" dirty="0">
              <a:latin typeface="Arial"/>
              <a:cs typeface="Arial"/>
            </a:endParaRPr>
          </a:p>
          <a:p>
            <a:pPr lvl="1"/>
            <a:r>
              <a:rPr lang="en-US" sz="9600" dirty="0">
                <a:latin typeface="Arial"/>
                <a:cs typeface="Arial"/>
              </a:rPr>
              <a:t>Check </a:t>
            </a:r>
            <a:r>
              <a:rPr lang="en-US" sz="9600" dirty="0">
                <a:latin typeface="Arial"/>
                <a:cs typeface="Arial"/>
                <a:hlinkClick r:id="rId4"/>
              </a:rPr>
              <a:t>https://www.tfrrs.org</a:t>
            </a:r>
            <a:endParaRPr lang="en-US" sz="9600" dirty="0">
              <a:latin typeface="Arial"/>
              <a:cs typeface="Arial"/>
            </a:endParaRPr>
          </a:p>
          <a:p>
            <a:pPr lvl="2"/>
            <a:r>
              <a:rPr lang="en-US" sz="9400" dirty="0">
                <a:latin typeface="Arial"/>
                <a:cs typeface="Arial"/>
              </a:rPr>
              <a:t>Current Results for Indoor and Outdoor T&amp;F</a:t>
            </a: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9393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tretch>
            <a:fillRect/>
          </a:stretch>
        </p:blipFill>
        <p:spPr>
          <a:xfrm>
            <a:off x="1528617" y="1332641"/>
            <a:ext cx="5299364" cy="5970367"/>
          </a:xfrm>
          <a:prstGeom prst="rect">
            <a:avLst/>
          </a:prstGeom>
        </p:spPr>
      </p:pic>
    </p:spTree>
    <p:extLst>
      <p:ext uri="{BB962C8B-B14F-4D97-AF65-F5344CB8AC3E}">
        <p14:creationId xmlns:p14="http://schemas.microsoft.com/office/powerpoint/2010/main" val="24954810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rcRect/>
          <a:stretch/>
        </p:blipFill>
        <p:spPr>
          <a:xfrm>
            <a:off x="963894" y="1222906"/>
            <a:ext cx="6570537" cy="5555084"/>
          </a:xfrm>
          <a:prstGeom prst="rect">
            <a:avLst/>
          </a:prstGeom>
        </p:spPr>
      </p:pic>
    </p:spTree>
    <p:extLst>
      <p:ext uri="{BB962C8B-B14F-4D97-AF65-F5344CB8AC3E}">
        <p14:creationId xmlns:p14="http://schemas.microsoft.com/office/powerpoint/2010/main" val="2275166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222904"/>
            <a:ext cx="8121228" cy="5635095"/>
          </a:xfrm>
        </p:spPr>
        <p:txBody>
          <a:bodyPr>
            <a:normAutofit fontScale="92500" lnSpcReduction="2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Clearinghouse</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 - Women</a:t>
            </a:r>
            <a:br>
              <a:rPr lang="en-US" sz="2400" b="1" dirty="0">
                <a:latin typeface="Arial"/>
                <a:cs typeface="Arial"/>
              </a:rPr>
            </a:br>
            <a:r>
              <a:rPr lang="en-US" sz="2400" b="1" dirty="0">
                <a:latin typeface="Arial"/>
                <a:cs typeface="Arial"/>
                <a:hlinkClick r:id="rId3"/>
              </a:rPr>
              <a:t>Wichita State T&amp;F Questionnaire - Men</a:t>
            </a:r>
            <a:endParaRPr lang="en-US" sz="2400" b="1" dirty="0">
              <a:highlight>
                <a:srgbClr val="FFFF00"/>
              </a:highlight>
              <a:latin typeface="Arial"/>
              <a:cs typeface="Arial"/>
            </a:endParaRPr>
          </a:p>
          <a:p>
            <a:endParaRPr lang="en-US" sz="1400" dirty="0">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endParaRPr lang="en-US" sz="1400" dirty="0">
              <a:latin typeface="Arial"/>
              <a:cs typeface="Arial"/>
            </a:endParaRPr>
          </a:p>
          <a:p>
            <a:r>
              <a:rPr lang="en-US" sz="2600" dirty="0">
                <a:latin typeface="Arial"/>
                <a:cs typeface="Arial"/>
              </a:rPr>
              <a:t>Research Universities AND Athletics teams online</a:t>
            </a:r>
          </a:p>
          <a:p>
            <a:r>
              <a:rPr lang="en-US" sz="2600" dirty="0">
                <a:latin typeface="Arial"/>
                <a:cs typeface="Arial"/>
              </a:rPr>
              <a:t>Follow Coaches and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5"/>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pPr lvl="1"/>
            <a:endParaRPr lang="en-US" sz="2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r>
              <a:rPr lang="en-US" sz="2400" dirty="0">
                <a:latin typeface="Arial" panose="020B0604020202020204" pitchFamily="34" charset="0"/>
                <a:cs typeface="Arial" panose="020B0604020202020204" pitchFamily="34" charset="0"/>
              </a:rPr>
              <a:t>Take Care of Your Business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28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Scheduling College Visits</a:t>
            </a:r>
          </a:p>
        </p:txBody>
      </p:sp>
      <p:sp>
        <p:nvSpPr>
          <p:cNvPr id="3" name="Content Placeholder 2"/>
          <p:cNvSpPr>
            <a:spLocks noGrp="1"/>
          </p:cNvSpPr>
          <p:nvPr>
            <p:ph idx="1"/>
          </p:nvPr>
        </p:nvSpPr>
        <p:spPr>
          <a:xfrm>
            <a:off x="284205" y="1417638"/>
            <a:ext cx="8123192" cy="5272656"/>
          </a:xfrm>
        </p:spPr>
        <p:txBody>
          <a:bodyPr>
            <a:normAutofit fontScale="92500" lnSpcReduction="20000"/>
          </a:bodyPr>
          <a:lstStyle/>
          <a:p>
            <a:r>
              <a:rPr lang="en-US" sz="2600" dirty="0">
                <a:latin typeface="Arial" panose="020B0604020202020204" pitchFamily="34" charset="0"/>
                <a:cs typeface="Arial" panose="020B0604020202020204" pitchFamily="34" charset="0"/>
              </a:rPr>
              <a:t>Informal Visits -</a:t>
            </a:r>
          </a:p>
          <a:p>
            <a:pPr lvl="1"/>
            <a:r>
              <a:rPr lang="en-US" sz="2600" dirty="0">
                <a:latin typeface="Arial" panose="020B0604020202020204" pitchFamily="34" charset="0"/>
                <a:cs typeface="Arial" panose="020B0604020202020204" pitchFamily="34" charset="0"/>
              </a:rPr>
              <a:t>You can take as many as you want</a:t>
            </a:r>
          </a:p>
          <a:p>
            <a:pPr lvl="1"/>
            <a:r>
              <a:rPr lang="en-US" sz="2600" dirty="0">
                <a:latin typeface="Arial" panose="020B0604020202020204" pitchFamily="34" charset="0"/>
                <a:cs typeface="Arial" panose="020B0604020202020204" pitchFamily="34" charset="0"/>
              </a:rPr>
              <a:t>Contact the Admissions Department</a:t>
            </a:r>
          </a:p>
          <a:p>
            <a:pPr lvl="1"/>
            <a:r>
              <a:rPr lang="en-US" sz="2600" dirty="0">
                <a:latin typeface="Arial" panose="020B0604020202020204" pitchFamily="34" charset="0"/>
                <a:cs typeface="Arial" panose="020B0604020202020204" pitchFamily="34" charset="0"/>
              </a:rPr>
              <a:t>Feel free to email Coaches to let them know</a:t>
            </a:r>
          </a:p>
          <a:p>
            <a:pPr lvl="1"/>
            <a:r>
              <a:rPr lang="en-US" sz="2600" dirty="0">
                <a:latin typeface="Arial" panose="020B0604020202020204" pitchFamily="34" charset="0"/>
                <a:cs typeface="Arial" panose="020B0604020202020204" pitchFamily="34" charset="0"/>
              </a:rPr>
              <a:t>Try to observe a practice</a:t>
            </a:r>
          </a:p>
          <a:p>
            <a:pPr marL="411480" lvl="1" indent="0">
              <a:buNone/>
            </a:pPr>
            <a:endParaRPr lang="en-US" sz="2600" dirty="0">
              <a:latin typeface="Arial" panose="020B0604020202020204" pitchFamily="34" charset="0"/>
              <a:cs typeface="Arial" panose="020B0604020202020204" pitchFamily="34" charset="0"/>
            </a:endParaRPr>
          </a:p>
          <a:p>
            <a:pPr marL="350838" lvl="1" indent="-227013"/>
            <a:r>
              <a:rPr lang="en-US" sz="2600" dirty="0">
                <a:latin typeface="Arial" panose="020B0604020202020204" pitchFamily="34" charset="0"/>
                <a:cs typeface="Arial" panose="020B0604020202020204" pitchFamily="34" charset="0"/>
              </a:rPr>
              <a:t>Formal Visits –</a:t>
            </a:r>
          </a:p>
          <a:p>
            <a:pPr marL="716598" lvl="2" indent="-227013"/>
            <a:r>
              <a:rPr lang="en-US" sz="2600" dirty="0">
                <a:latin typeface="Arial" panose="020B0604020202020204" pitchFamily="34" charset="0"/>
                <a:cs typeface="Arial" panose="020B0604020202020204" pitchFamily="34" charset="0"/>
              </a:rPr>
              <a:t>Typically arranged by Coaching staff</a:t>
            </a:r>
          </a:p>
          <a:p>
            <a:pPr marL="716598" lvl="2" indent="-227013"/>
            <a:r>
              <a:rPr lang="en-US" sz="2600" dirty="0">
                <a:latin typeface="Arial" panose="020B0604020202020204" pitchFamily="34" charset="0"/>
                <a:cs typeface="Arial" panose="020B0604020202020204" pitchFamily="34" charset="0"/>
              </a:rPr>
              <a:t>Be open-minded about your expectations</a:t>
            </a:r>
          </a:p>
          <a:p>
            <a:pPr marL="716598" lvl="2" indent="-227013"/>
            <a:r>
              <a:rPr lang="en-US" sz="2600" dirty="0">
                <a:latin typeface="Arial" panose="020B0604020202020204" pitchFamily="34" charset="0"/>
                <a:cs typeface="Arial" panose="020B0604020202020204" pitchFamily="34" charset="0"/>
              </a:rPr>
              <a:t>Ask about Study Hall and Tutoring</a:t>
            </a:r>
          </a:p>
          <a:p>
            <a:pPr marL="236538" lvl="1" indent="-236538"/>
            <a:endParaRPr lang="en-US" sz="2200" dirty="0">
              <a:latin typeface="Arial" panose="020B0604020202020204" pitchFamily="34" charset="0"/>
              <a:cs typeface="Arial" panose="020B0604020202020204" pitchFamily="34" charset="0"/>
            </a:endParaRPr>
          </a:p>
          <a:p>
            <a:pPr marL="236538" lvl="1" indent="-236538"/>
            <a:endParaRPr lang="en-US" sz="2200">
              <a:latin typeface="Arial" panose="020B0604020202020204" pitchFamily="34" charset="0"/>
              <a:cs typeface="Arial" panose="020B0604020202020204" pitchFamily="34" charset="0"/>
            </a:endParaRPr>
          </a:p>
          <a:p>
            <a:pPr marL="236538" lvl="1" indent="-236538"/>
            <a:endParaRPr lang="en-US" sz="22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4831093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32500" lnSpcReduction="20000"/>
          </a:bodyPr>
          <a:lstStyle/>
          <a:p>
            <a:r>
              <a:rPr lang="en-US" sz="8600" dirty="0">
                <a:latin typeface="Arial"/>
                <a:cs typeface="Arial"/>
              </a:rPr>
              <a:t>Strong connections to Wichita State University, Friends University, Ottawa University, Emporia State University, Butler County Community College, Graceland University, Army-West Point Military Academy, Towson University, High Point University,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Completing FAFSA</a:t>
            </a:r>
          </a:p>
        </p:txBody>
      </p:sp>
      <p:pic>
        <p:nvPicPr>
          <p:cNvPr id="6" name="FAFSA Process 2022_b4imp2.mp4" descr="FAFSA Process 2022_b4imp2.mp4">
            <a:hlinkClick r:id="" action="ppaction://media"/>
            <a:extLst>
              <a:ext uri="{FF2B5EF4-FFF2-40B4-BE49-F238E27FC236}">
                <a16:creationId xmlns:a16="http://schemas.microsoft.com/office/drawing/2014/main" id="{377B7A9C-AC0A-2900-5420-654BD8686ED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581" y="1532065"/>
            <a:ext cx="8123237" cy="4649787"/>
          </a:xfrm>
        </p:spPr>
      </p:pic>
      <p:sp>
        <p:nvSpPr>
          <p:cNvPr id="4" name="Slide Number Placeholder 3"/>
          <p:cNvSpPr>
            <a:spLocks noGrp="1"/>
          </p:cNvSpPr>
          <p:nvPr>
            <p:ph type="sldNum" sz="quarter" idx="12"/>
          </p:nvPr>
        </p:nvSpPr>
        <p:spPr/>
        <p:txBody>
          <a:bodyPr/>
          <a:lstStyle/>
          <a:p>
            <a:fld id="{34452F5A-1E19-4F47-A5DD-CF3E6D8BC662}" type="slidenum">
              <a:rPr lang="en-US" smtClean="0"/>
              <a:t>30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518578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fontScale="92500"/>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solidFill>
                  <a:srgbClr val="FF0000"/>
                </a:solidFill>
                <a:highlight>
                  <a:srgbClr val="FFFF00"/>
                </a:highlight>
                <a:latin typeface="Arial"/>
                <a:cs typeface="Arial"/>
                <a:hlinkClick r:id="rId2">
                  <a:extLst>
                    <a:ext uri="{A12FA001-AC4F-418D-AE19-62706E023703}">
                      <ahyp:hlinkClr xmlns:ahyp="http://schemas.microsoft.com/office/drawing/2018/hyperlinkcolor" val="tx"/>
                    </a:ext>
                  </a:extLst>
                </a:hlinkClick>
              </a:rPr>
              <a:t>Make certain your child registers for the NCAA Clearinghouse</a:t>
            </a:r>
            <a:endParaRPr lang="en-US" sz="2600" dirty="0">
              <a:solidFill>
                <a:srgbClr val="FF0000"/>
              </a:solidFill>
              <a:highlight>
                <a:srgbClr val="FFFF00"/>
              </a:highlight>
              <a:latin typeface="Arial"/>
              <a:cs typeface="Arial"/>
            </a:endParaRPr>
          </a:p>
          <a:p>
            <a:r>
              <a:rPr lang="en-US" sz="2600" dirty="0">
                <a:solidFill>
                  <a:srgbClr val="FF0000"/>
                </a:solidFill>
                <a:highlight>
                  <a:srgbClr val="FFFF00"/>
                </a:highlight>
                <a:latin typeface="Arial"/>
                <a:cs typeface="Arial"/>
                <a:hlinkClick r:id="rId3">
                  <a:extLst>
                    <a:ext uri="{A12FA001-AC4F-418D-AE19-62706E023703}">
                      <ahyp:hlinkClr xmlns:ahyp="http://schemas.microsoft.com/office/drawing/2018/hyperlinkcolor" val="tx"/>
                    </a:ext>
                  </a:extLst>
                </a:hlinkClick>
              </a:rPr>
              <a:t>Review University Guides for Student-Athlete Parents</a:t>
            </a:r>
            <a:endParaRPr lang="en-US" sz="2600" dirty="0">
              <a:solidFill>
                <a:srgbClr val="FF0000"/>
              </a:solidFill>
              <a:highlight>
                <a:srgbClr val="FFFF00"/>
              </a:highlight>
              <a:latin typeface="Arial"/>
              <a:cs typeface="Arial"/>
            </a:endParaRPr>
          </a:p>
          <a:p>
            <a:r>
              <a:rPr lang="en-US" sz="2600" b="0" i="0" u="sng" strike="noStrike" dirty="0">
                <a:effectLst/>
                <a:highlight>
                  <a:srgbClr val="C0C0C0"/>
                </a:highlight>
                <a:latin typeface="Arial" panose="020B0604020202020204" pitchFamily="34" charset="0"/>
                <a:hlinkClick r:id="rId4">
                  <a:extLst>
                    <a:ext uri="{A12FA001-AC4F-418D-AE19-62706E023703}">
                      <ahyp:hlinkClr xmlns:ahyp="http://schemas.microsoft.com/office/drawing/2018/hyperlinkcolor" val="tx"/>
                    </a:ext>
                  </a:extLst>
                </a:hlinkClick>
              </a:rPr>
              <a:t>Review “NCAA Guide for the College Bound Student Athlete”</a:t>
            </a:r>
            <a:endParaRPr lang="en-US" i="1" u="sng" dirty="0">
              <a:highlight>
                <a:srgbClr val="C0C0C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Decision Factors…</a:t>
            </a:r>
          </a:p>
        </p:txBody>
      </p:sp>
      <p:sp>
        <p:nvSpPr>
          <p:cNvPr id="3" name="Content Placeholder 2"/>
          <p:cNvSpPr>
            <a:spLocks noGrp="1"/>
          </p:cNvSpPr>
          <p:nvPr>
            <p:ph idx="1"/>
          </p:nvPr>
        </p:nvSpPr>
        <p:spPr>
          <a:xfrm>
            <a:off x="286169" y="1417637"/>
            <a:ext cx="8121228" cy="5272657"/>
          </a:xfrm>
        </p:spPr>
        <p:txBody>
          <a:bodyPr>
            <a:normAutofit/>
          </a:bodyPr>
          <a:lstStyle/>
          <a:p>
            <a:r>
              <a:rPr lang="en-US" sz="2600" dirty="0">
                <a:latin typeface="Arial"/>
                <a:cs typeface="Arial"/>
              </a:rPr>
              <a:t>Education Choice</a:t>
            </a:r>
          </a:p>
          <a:p>
            <a:r>
              <a:rPr lang="en-US" sz="2600" dirty="0">
                <a:latin typeface="Arial"/>
                <a:cs typeface="Arial"/>
              </a:rPr>
              <a:t>The University itself</a:t>
            </a:r>
          </a:p>
          <a:p>
            <a:r>
              <a:rPr lang="en-US" sz="2600" dirty="0">
                <a:latin typeface="Arial"/>
                <a:cs typeface="Arial"/>
              </a:rPr>
              <a:t>Location</a:t>
            </a:r>
          </a:p>
          <a:p>
            <a:r>
              <a:rPr lang="en-US" sz="2600" dirty="0">
                <a:latin typeface="Arial"/>
                <a:cs typeface="Arial"/>
              </a:rPr>
              <a:t>Family</a:t>
            </a:r>
          </a:p>
          <a:p>
            <a:r>
              <a:rPr lang="en-US" sz="2600" dirty="0">
                <a:latin typeface="Arial"/>
                <a:cs typeface="Arial"/>
              </a:rPr>
              <a:t>Coaching Staff</a:t>
            </a:r>
          </a:p>
          <a:p>
            <a:r>
              <a:rPr lang="en-US" sz="2600" dirty="0">
                <a:latin typeface="Arial"/>
                <a:cs typeface="Arial"/>
              </a:rPr>
              <a:t>Athletic Development</a:t>
            </a:r>
          </a:p>
          <a:p>
            <a:r>
              <a:rPr lang="en-US" sz="2600" dirty="0">
                <a:latin typeface="Arial"/>
                <a:cs typeface="Arial"/>
              </a:rPr>
              <a:t>Costs</a:t>
            </a:r>
          </a:p>
          <a:p>
            <a:r>
              <a:rPr lang="en-US" sz="2600" dirty="0">
                <a:latin typeface="Arial"/>
                <a:cs typeface="Arial"/>
              </a:rPr>
              <a:t>Team Culture</a:t>
            </a:r>
          </a:p>
          <a:p>
            <a:r>
              <a:rPr lang="en-US" sz="2600" dirty="0">
                <a:latin typeface="Arial"/>
                <a:cs typeface="Arial"/>
              </a:rPr>
              <a:t>Facilities</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41901076"/>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33</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34</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 and I am interested in learning more about your program as I look for the best college for me beginning in 2024.</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b="1"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337333"/>
            <a:ext cx="8121228" cy="5352962"/>
          </a:xfrm>
        </p:spPr>
        <p:txBody>
          <a:bodyPr>
            <a:normAutofit fontScale="92500" lnSpcReduction="20000"/>
          </a:bodyPr>
          <a:lstStyle/>
          <a:p>
            <a:pPr marL="114300" indent="0">
              <a:buNone/>
            </a:pPr>
            <a:r>
              <a:rPr lang="en-US" sz="2800" b="1" dirty="0">
                <a:latin typeface="Arial"/>
                <a:cs typeface="Arial"/>
              </a:rPr>
              <a:t>Be prepared to go to work…</a:t>
            </a:r>
          </a:p>
          <a:p>
            <a:r>
              <a:rPr lang="en-US" sz="2600" dirty="0">
                <a:latin typeface="Arial"/>
                <a:cs typeface="Arial"/>
              </a:rPr>
              <a:t>Practices Begin in August</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are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a:t>
            </a:r>
          </a:p>
          <a:p>
            <a:pPr lvl="1"/>
            <a:r>
              <a:rPr lang="en-US" sz="2600" dirty="0">
                <a:latin typeface="Arial"/>
                <a:cs typeface="Arial"/>
              </a:rPr>
              <a:t>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39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55000" lnSpcReduction="20000"/>
          </a:bodyPr>
          <a:lstStyle/>
          <a:p>
            <a:r>
              <a:rPr lang="en-US" sz="2800" b="1" dirty="0"/>
              <a:t>Wichita State University</a:t>
            </a:r>
          </a:p>
          <a:p>
            <a:pPr lvl="1"/>
            <a:r>
              <a:rPr lang="en-US" sz="2400" b="1" dirty="0"/>
              <a:t>Wichita, Kansas</a:t>
            </a:r>
          </a:p>
          <a:p>
            <a:r>
              <a:rPr lang="en-US" sz="2800" b="1" dirty="0"/>
              <a:t>Pittsburg State University</a:t>
            </a:r>
          </a:p>
          <a:p>
            <a:pPr lvl="1"/>
            <a:r>
              <a:rPr lang="en-US" sz="2400" dirty="0"/>
              <a:t>Pittsburg, Kansas</a:t>
            </a:r>
          </a:p>
          <a:p>
            <a:r>
              <a:rPr lang="en-US" sz="2800" b="1" dirty="0"/>
              <a:t>University of Kansas</a:t>
            </a:r>
          </a:p>
          <a:p>
            <a:pPr lvl="1"/>
            <a:r>
              <a:rPr lang="en-US" sz="2400" dirty="0"/>
              <a:t>Lawrence, Kansas</a:t>
            </a:r>
          </a:p>
          <a:p>
            <a:r>
              <a:rPr lang="en-US" sz="2800" b="1" dirty="0"/>
              <a:t>Washburn University</a:t>
            </a:r>
          </a:p>
          <a:p>
            <a:pPr lvl="1"/>
            <a:r>
              <a:rPr lang="en-US" sz="2400" dirty="0"/>
              <a:t>Topeka, Kansas</a:t>
            </a:r>
          </a:p>
          <a:p>
            <a:r>
              <a:rPr lang="en-US" sz="2800" b="1" dirty="0"/>
              <a:t>Friends University</a:t>
            </a:r>
          </a:p>
          <a:p>
            <a:pPr lvl="1"/>
            <a:r>
              <a:rPr lang="en-US" sz="2400" dirty="0"/>
              <a:t>Wichita, Kansas</a:t>
            </a:r>
            <a:endParaRPr lang="en-US" sz="2800" b="1" dirty="0"/>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304613" y="1759824"/>
            <a:ext cx="4102784" cy="5098176"/>
          </a:xfrm>
        </p:spPr>
        <p:txBody>
          <a:bodyPr>
            <a:normAutofit fontScale="55000" lnSpcReduction="20000"/>
          </a:bodyPr>
          <a:lstStyle/>
          <a:p>
            <a:r>
              <a:rPr lang="en-US" sz="2800" b="1" dirty="0"/>
              <a:t>Wichita State University</a:t>
            </a:r>
          </a:p>
          <a:p>
            <a:pPr lvl="1"/>
            <a:r>
              <a:rPr lang="en-US" sz="2500" dirty="0"/>
              <a:t>Wichita, Kansas</a:t>
            </a:r>
          </a:p>
          <a:p>
            <a:r>
              <a:rPr lang="en-US" sz="2800" b="1" dirty="0"/>
              <a:t>Kansas State University</a:t>
            </a:r>
          </a:p>
          <a:p>
            <a:pPr lvl="1"/>
            <a:r>
              <a:rPr lang="en-US" sz="2500" dirty="0"/>
              <a:t>Manhattan Kansas</a:t>
            </a:r>
          </a:p>
          <a:p>
            <a:r>
              <a:rPr lang="en-US" sz="2800" b="1" dirty="0"/>
              <a:t>High Point University</a:t>
            </a:r>
          </a:p>
          <a:p>
            <a:pPr lvl="1"/>
            <a:r>
              <a:rPr lang="en-US" sz="2500" dirty="0"/>
              <a:t>High Point, North Carolina</a:t>
            </a:r>
          </a:p>
          <a:p>
            <a:r>
              <a:rPr lang="en-US" sz="2800" b="1" dirty="0"/>
              <a:t>University of Nebraska</a:t>
            </a:r>
          </a:p>
          <a:p>
            <a:pPr lvl="1"/>
            <a:r>
              <a:rPr lang="en-US" sz="2500" dirty="0"/>
              <a:t>Lincoln, Nebraska</a:t>
            </a:r>
          </a:p>
          <a:p>
            <a:r>
              <a:rPr lang="en-US" sz="2800" b="1" dirty="0"/>
              <a:t>Emporia State University</a:t>
            </a:r>
          </a:p>
          <a:p>
            <a:pPr lvl="1"/>
            <a:r>
              <a:rPr lang="en-US" sz="2500" dirty="0"/>
              <a:t>Emporia, Kansas</a:t>
            </a:r>
          </a:p>
          <a:p>
            <a:r>
              <a:rPr lang="en-US" sz="2900" b="1" dirty="0"/>
              <a:t>Washburn University</a:t>
            </a:r>
          </a:p>
          <a:p>
            <a:pPr lvl="1"/>
            <a:r>
              <a:rPr lang="en-US" sz="2500" dirty="0"/>
              <a:t>Topeka, Kansas</a:t>
            </a:r>
          </a:p>
          <a:p>
            <a:r>
              <a:rPr lang="en-US" sz="2800" b="1" dirty="0"/>
              <a:t>Pittsburg State University</a:t>
            </a:r>
          </a:p>
          <a:p>
            <a:pPr lvl="1"/>
            <a:r>
              <a:rPr lang="en-US" sz="2500" dirty="0"/>
              <a:t>Pittsburg, Kansas</a:t>
            </a:r>
          </a:p>
          <a:p>
            <a:r>
              <a:rPr lang="en-US" sz="2800" b="1" dirty="0"/>
              <a:t>Friends University</a:t>
            </a:r>
          </a:p>
          <a:p>
            <a:pPr lvl="1"/>
            <a:r>
              <a:rPr lang="en-US" sz="2500" dirty="0"/>
              <a:t>Wichita, Kansas</a:t>
            </a:r>
          </a:p>
          <a:p>
            <a:r>
              <a:rPr lang="en-US" sz="2900" b="1" dirty="0"/>
              <a:t>Ottawa University</a:t>
            </a:r>
          </a:p>
          <a:p>
            <a:pPr lvl="1"/>
            <a:r>
              <a:rPr lang="en-US" sz="2500" dirty="0"/>
              <a:t>Ottawa, Kansas</a:t>
            </a:r>
          </a:p>
          <a:p>
            <a:r>
              <a:rPr lang="en-US" sz="2900" b="1" dirty="0"/>
              <a:t>West Point US Military Academy</a:t>
            </a:r>
          </a:p>
          <a:p>
            <a:pPr lvl="1"/>
            <a:r>
              <a:rPr lang="en-US" sz="2500" dirty="0"/>
              <a:t>West Point, New York</a:t>
            </a:r>
          </a:p>
          <a:p>
            <a:r>
              <a:rPr lang="en-US" sz="2900" b="1" dirty="0"/>
              <a:t>Towson University</a:t>
            </a:r>
          </a:p>
          <a:p>
            <a:pPr marL="411163" lvl="1" indent="0">
              <a:buNone/>
              <a:tabLst>
                <a:tab pos="622300" algn="l"/>
              </a:tabLst>
            </a:pPr>
            <a:r>
              <a:rPr lang="en-US" sz="2500" dirty="0"/>
              <a:t>	Towson, Maryland</a:t>
            </a:r>
          </a:p>
          <a:p>
            <a:pPr marL="411480" lvl="1" indent="0">
              <a:buNone/>
            </a:pPr>
            <a:endParaRPr lang="en-US" sz="2500" dirty="0"/>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Making The Decision…</a:t>
            </a:r>
          </a:p>
        </p:txBody>
      </p:sp>
      <p:graphicFrame>
        <p:nvGraphicFramePr>
          <p:cNvPr id="6" name="Content Placeholder 5">
            <a:extLst>
              <a:ext uri="{FF2B5EF4-FFF2-40B4-BE49-F238E27FC236}">
                <a16:creationId xmlns:a16="http://schemas.microsoft.com/office/drawing/2014/main" id="{6FA8F9DA-1634-E3F8-A9B7-9DEDA655854C}"/>
              </a:ext>
            </a:extLst>
          </p:cNvPr>
          <p:cNvGraphicFramePr>
            <a:graphicFrameLocks noGrp="1"/>
          </p:cNvGraphicFramePr>
          <p:nvPr>
            <p:ph idx="1"/>
            <p:extLst>
              <p:ext uri="{D42A27DB-BD31-4B8C-83A1-F6EECF244321}">
                <p14:modId xmlns:p14="http://schemas.microsoft.com/office/powerpoint/2010/main" val="843298244"/>
              </p:ext>
            </p:extLst>
          </p:nvPr>
        </p:nvGraphicFramePr>
        <p:xfrm>
          <a:off x="457200" y="1337332"/>
          <a:ext cx="7620000" cy="5266668"/>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3607110085"/>
                    </a:ext>
                  </a:extLst>
                </a:gridCol>
                <a:gridCol w="1905000">
                  <a:extLst>
                    <a:ext uri="{9D8B030D-6E8A-4147-A177-3AD203B41FA5}">
                      <a16:colId xmlns:a16="http://schemas.microsoft.com/office/drawing/2014/main" val="2195771685"/>
                    </a:ext>
                  </a:extLst>
                </a:gridCol>
                <a:gridCol w="1905000">
                  <a:extLst>
                    <a:ext uri="{9D8B030D-6E8A-4147-A177-3AD203B41FA5}">
                      <a16:colId xmlns:a16="http://schemas.microsoft.com/office/drawing/2014/main" val="1163820948"/>
                    </a:ext>
                  </a:extLst>
                </a:gridCol>
                <a:gridCol w="1905000">
                  <a:extLst>
                    <a:ext uri="{9D8B030D-6E8A-4147-A177-3AD203B41FA5}">
                      <a16:colId xmlns:a16="http://schemas.microsoft.com/office/drawing/2014/main" val="1345770722"/>
                    </a:ext>
                  </a:extLst>
                </a:gridCol>
              </a:tblGrid>
              <a:tr h="445748">
                <a:tc>
                  <a:txBody>
                    <a:bodyPr/>
                    <a:lstStyle/>
                    <a:p>
                      <a:pPr algn="ctr"/>
                      <a:r>
                        <a:rPr lang="en-US" sz="1600" dirty="0"/>
                        <a:t>C R I T E R I A</a:t>
                      </a:r>
                    </a:p>
                  </a:txBody>
                  <a:tcPr/>
                </a:tc>
                <a:tc gridSpan="3">
                  <a:txBody>
                    <a:bodyPr/>
                    <a:lstStyle/>
                    <a:p>
                      <a:pPr algn="ctr"/>
                      <a:r>
                        <a:rPr lang="en-US" sz="1600" b="1" dirty="0"/>
                        <a:t>U N I V E R S I T Y</a:t>
                      </a:r>
                    </a:p>
                  </a:txBody>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val="652552787"/>
                  </a:ext>
                </a:extLst>
              </a:tr>
              <a:tr h="370840">
                <a:tc>
                  <a:txBody>
                    <a:bodyPr/>
                    <a:lstStyle/>
                    <a:p>
                      <a:pPr algn="r"/>
                      <a:r>
                        <a:rPr lang="en-US" sz="1600" dirty="0"/>
                        <a:t>Category / School &gt;</a:t>
                      </a:r>
                    </a:p>
                  </a:txBody>
                  <a:tcPr/>
                </a:tc>
                <a:tc>
                  <a:txBody>
                    <a:bodyPr/>
                    <a:lstStyle/>
                    <a:p>
                      <a:pPr algn="ctr"/>
                      <a:r>
                        <a:rPr lang="en-US" sz="1600" dirty="0"/>
                        <a:t>University A</a:t>
                      </a:r>
                    </a:p>
                  </a:txBody>
                  <a:tcPr/>
                </a:tc>
                <a:tc>
                  <a:txBody>
                    <a:bodyPr/>
                    <a:lstStyle/>
                    <a:p>
                      <a:pPr algn="ctr"/>
                      <a:r>
                        <a:rPr lang="en-US" sz="1600" dirty="0"/>
                        <a:t>University B</a:t>
                      </a:r>
                    </a:p>
                  </a:txBody>
                  <a:tcPr/>
                </a:tc>
                <a:tc>
                  <a:txBody>
                    <a:bodyPr/>
                    <a:lstStyle/>
                    <a:p>
                      <a:pPr algn="ctr"/>
                      <a:r>
                        <a:rPr lang="en-US" sz="1600" dirty="0"/>
                        <a:t>University C</a:t>
                      </a:r>
                    </a:p>
                  </a:txBody>
                  <a:tcPr/>
                </a:tc>
                <a:extLst>
                  <a:ext uri="{0D108BD9-81ED-4DB2-BD59-A6C34878D82A}">
                    <a16:rowId xmlns:a16="http://schemas.microsoft.com/office/drawing/2014/main" val="27290925"/>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Academics/Major</a:t>
                      </a:r>
                    </a:p>
                  </a:txBody>
                  <a:tcPr/>
                </a:tc>
                <a:tc>
                  <a:txBody>
                    <a:bodyPr/>
                    <a:lstStyle/>
                    <a:p>
                      <a:pPr algn="ctr"/>
                      <a:r>
                        <a:rPr lang="en-US" dirty="0"/>
                        <a:t>5</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23571031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Location</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1</a:t>
                      </a:r>
                    </a:p>
                  </a:txBody>
                  <a:tcPr/>
                </a:tc>
                <a:extLst>
                  <a:ext uri="{0D108BD9-81ED-4DB2-BD59-A6C34878D82A}">
                    <a16:rowId xmlns:a16="http://schemas.microsoft.com/office/drawing/2014/main" val="160420967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Family</a:t>
                      </a:r>
                    </a:p>
                  </a:txBody>
                  <a:tcPr/>
                </a:tc>
                <a:tc>
                  <a:txBody>
                    <a:bodyPr/>
                    <a:lstStyle/>
                    <a:p>
                      <a:pPr algn="ctr"/>
                      <a:r>
                        <a:rPr lang="en-US" dirty="0"/>
                        <a:t>5</a:t>
                      </a:r>
                    </a:p>
                  </a:txBody>
                  <a:tcPr/>
                </a:tc>
                <a:tc>
                  <a:txBody>
                    <a:bodyPr/>
                    <a:lstStyle/>
                    <a:p>
                      <a:pPr algn="ctr"/>
                      <a:r>
                        <a:rPr lang="en-US" dirty="0"/>
                        <a:t>5</a:t>
                      </a:r>
                    </a:p>
                  </a:txBody>
                  <a:tcPr/>
                </a:tc>
                <a:tc>
                  <a:txBody>
                    <a:bodyPr/>
                    <a:lstStyle/>
                    <a:p>
                      <a:pPr algn="ctr"/>
                      <a:r>
                        <a:rPr lang="en-US" dirty="0"/>
                        <a:t>1</a:t>
                      </a:r>
                    </a:p>
                  </a:txBody>
                  <a:tcPr/>
                </a:tc>
                <a:extLst>
                  <a:ext uri="{0D108BD9-81ED-4DB2-BD59-A6C34878D82A}">
                    <a16:rowId xmlns:a16="http://schemas.microsoft.com/office/drawing/2014/main" val="16007953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Climate</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5</a:t>
                      </a:r>
                    </a:p>
                  </a:txBody>
                  <a:tcPr/>
                </a:tc>
                <a:extLst>
                  <a:ext uri="{0D108BD9-81ED-4DB2-BD59-A6C34878D82A}">
                    <a16:rowId xmlns:a16="http://schemas.microsoft.com/office/drawing/2014/main" val="414872908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Head Coach</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2</a:t>
                      </a:r>
                    </a:p>
                  </a:txBody>
                  <a:tcPr/>
                </a:tc>
                <a:extLst>
                  <a:ext uri="{0D108BD9-81ED-4DB2-BD59-A6C34878D82A}">
                    <a16:rowId xmlns:a16="http://schemas.microsoft.com/office/drawing/2014/main" val="23317319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Event Coach</a:t>
                      </a:r>
                    </a:p>
                  </a:txBody>
                  <a:tcPr/>
                </a:tc>
                <a:tc>
                  <a:txBody>
                    <a:bodyPr/>
                    <a:lstStyle/>
                    <a:p>
                      <a:pPr algn="ctr"/>
                      <a:r>
                        <a:rPr lang="en-US" dirty="0"/>
                        <a:t>4</a:t>
                      </a:r>
                    </a:p>
                  </a:txBody>
                  <a:tcPr/>
                </a:tc>
                <a:tc>
                  <a:txBody>
                    <a:bodyPr/>
                    <a:lstStyle/>
                    <a:p>
                      <a:pPr algn="ctr"/>
                      <a:r>
                        <a:rPr lang="en-US" dirty="0"/>
                        <a:t>3</a:t>
                      </a:r>
                    </a:p>
                  </a:txBody>
                  <a:tcPr/>
                </a:tc>
                <a:tc>
                  <a:txBody>
                    <a:bodyPr/>
                    <a:lstStyle/>
                    <a:p>
                      <a:pPr algn="ctr"/>
                      <a:r>
                        <a:rPr lang="en-US" dirty="0"/>
                        <a:t>3</a:t>
                      </a:r>
                    </a:p>
                  </a:txBody>
                  <a:tcPr/>
                </a:tc>
                <a:extLst>
                  <a:ext uri="{0D108BD9-81ED-4DB2-BD59-A6C34878D82A}">
                    <a16:rowId xmlns:a16="http://schemas.microsoft.com/office/drawing/2014/main" val="20819314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Development</a:t>
                      </a:r>
                    </a:p>
                  </a:txBody>
                  <a:tcPr/>
                </a:tc>
                <a:tc>
                  <a:txBody>
                    <a:bodyPr/>
                    <a:lstStyle/>
                    <a:p>
                      <a:pPr algn="ctr"/>
                      <a:r>
                        <a:rPr lang="en-US" dirty="0"/>
                        <a:t>3</a:t>
                      </a:r>
                    </a:p>
                  </a:txBody>
                  <a:tcPr/>
                </a:tc>
                <a:tc>
                  <a:txBody>
                    <a:bodyPr/>
                    <a:lstStyle/>
                    <a:p>
                      <a:pPr algn="ctr"/>
                      <a:r>
                        <a:rPr lang="en-US" dirty="0"/>
                        <a:t>3</a:t>
                      </a:r>
                    </a:p>
                  </a:txBody>
                  <a:tcPr/>
                </a:tc>
                <a:tc>
                  <a:txBody>
                    <a:bodyPr/>
                    <a:lstStyle/>
                    <a:p>
                      <a:pPr algn="ctr"/>
                      <a:r>
                        <a:rPr lang="en-US" dirty="0"/>
                        <a:t>5</a:t>
                      </a:r>
                    </a:p>
                  </a:txBody>
                  <a:tcPr/>
                </a:tc>
                <a:extLst>
                  <a:ext uri="{0D108BD9-81ED-4DB2-BD59-A6C34878D82A}">
                    <a16:rowId xmlns:a16="http://schemas.microsoft.com/office/drawing/2014/main" val="336274304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Teammates</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5</a:t>
                      </a:r>
                    </a:p>
                  </a:txBody>
                  <a:tcPr/>
                </a:tc>
                <a:extLst>
                  <a:ext uri="{0D108BD9-81ED-4DB2-BD59-A6C34878D82A}">
                    <a16:rowId xmlns:a16="http://schemas.microsoft.com/office/drawing/2014/main" val="99132286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Visit</a:t>
                      </a:r>
                    </a:p>
                  </a:txBody>
                  <a:tcPr/>
                </a:tc>
                <a:tc>
                  <a:txBody>
                    <a:bodyPr/>
                    <a:lstStyle/>
                    <a:p>
                      <a:pPr algn="ctr"/>
                      <a:r>
                        <a:rPr lang="en-US" dirty="0"/>
                        <a:t>5</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4284309549"/>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Visit Hosts</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86041992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Scholarship Offer</a:t>
                      </a:r>
                    </a:p>
                  </a:txBody>
                  <a:tcPr/>
                </a:tc>
                <a:tc>
                  <a:txBody>
                    <a:bodyPr/>
                    <a:lstStyle/>
                    <a:p>
                      <a:pPr algn="ctr"/>
                      <a:r>
                        <a:rPr lang="en-US" dirty="0"/>
                        <a:t>5</a:t>
                      </a:r>
                    </a:p>
                  </a:txBody>
                  <a:tcPr/>
                </a:tc>
                <a:tc>
                  <a:txBody>
                    <a:bodyPr/>
                    <a:lstStyle/>
                    <a:p>
                      <a:pPr algn="ctr"/>
                      <a:r>
                        <a:rPr lang="en-US" dirty="0"/>
                        <a:t>4</a:t>
                      </a:r>
                    </a:p>
                  </a:txBody>
                  <a:tcPr/>
                </a:tc>
                <a:tc>
                  <a:txBody>
                    <a:bodyPr/>
                    <a:lstStyle/>
                    <a:p>
                      <a:pPr algn="ctr"/>
                      <a:r>
                        <a:rPr lang="en-US" dirty="0"/>
                        <a:t>2</a:t>
                      </a:r>
                    </a:p>
                  </a:txBody>
                  <a:tcPr/>
                </a:tc>
                <a:extLst>
                  <a:ext uri="{0D108BD9-81ED-4DB2-BD59-A6C34878D82A}">
                    <a16:rowId xmlns:a16="http://schemas.microsoft.com/office/drawing/2014/main" val="3166863530"/>
                  </a:ext>
                </a:extLst>
              </a:tr>
              <a:tr h="370840">
                <a:tc>
                  <a:txBody>
                    <a:bodyPr/>
                    <a:lstStyle/>
                    <a:p>
                      <a:pPr algn="r"/>
                      <a:r>
                        <a:rPr lang="en-US" dirty="0">
                          <a:solidFill>
                            <a:srgbClr val="FF0000"/>
                          </a:solidFill>
                        </a:rPr>
                        <a:t>TOTALS &gt;</a:t>
                      </a:r>
                    </a:p>
                  </a:txBody>
                  <a:tcPr/>
                </a:tc>
                <a:tc>
                  <a:txBody>
                    <a:bodyPr/>
                    <a:lstStyle/>
                    <a:p>
                      <a:pPr algn="ctr"/>
                      <a:r>
                        <a:rPr lang="en-US" dirty="0">
                          <a:solidFill>
                            <a:srgbClr val="FF0000"/>
                          </a:solidFill>
                        </a:rPr>
                        <a:t>43</a:t>
                      </a:r>
                    </a:p>
                  </a:txBody>
                  <a:tcPr/>
                </a:tc>
                <a:tc>
                  <a:txBody>
                    <a:bodyPr/>
                    <a:lstStyle/>
                    <a:p>
                      <a:pPr algn="ctr"/>
                      <a:r>
                        <a:rPr lang="en-US" dirty="0">
                          <a:solidFill>
                            <a:srgbClr val="FF0000"/>
                          </a:solidFill>
                        </a:rPr>
                        <a:t>36</a:t>
                      </a:r>
                    </a:p>
                  </a:txBody>
                  <a:tcPr/>
                </a:tc>
                <a:tc>
                  <a:txBody>
                    <a:bodyPr/>
                    <a:lstStyle/>
                    <a:p>
                      <a:pPr algn="ctr"/>
                      <a:r>
                        <a:rPr lang="en-US" dirty="0">
                          <a:solidFill>
                            <a:srgbClr val="FF0000"/>
                          </a:solidFill>
                        </a:rPr>
                        <a:t>31</a:t>
                      </a:r>
                    </a:p>
                  </a:txBody>
                  <a:tcPr/>
                </a:tc>
                <a:extLst>
                  <a:ext uri="{0D108BD9-81ED-4DB2-BD59-A6C34878D82A}">
                    <a16:rowId xmlns:a16="http://schemas.microsoft.com/office/drawing/2014/main" val="2810406060"/>
                  </a:ext>
                </a:extLst>
              </a:tr>
            </a:tbl>
          </a:graphicData>
        </a:graphic>
      </p:graphicFrame>
      <p:sp>
        <p:nvSpPr>
          <p:cNvPr id="4" name="Slide Number Placeholder 3"/>
          <p:cNvSpPr>
            <a:spLocks noGrp="1"/>
          </p:cNvSpPr>
          <p:nvPr>
            <p:ph type="sldNum" sz="quarter" idx="12"/>
          </p:nvPr>
        </p:nvSpPr>
        <p:spPr/>
        <p:txBody>
          <a:bodyPr/>
          <a:lstStyle/>
          <a:p>
            <a:fld id="{34452F5A-1E19-4F47-A5DD-CF3E6D8BC662}" type="slidenum">
              <a:rPr lang="en-US" smtClean="0"/>
              <a:t>41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702067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628206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colleges/universities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a:t>
            </a:r>
            <a:r>
              <a:rPr lang="en-US" dirty="0" err="1"/>
              <a:t>RecruitFlo</a:t>
            </a:r>
            <a:r>
              <a:rPr lang="en-US" dirty="0"/>
              <a:t> on Twitter / @</a:t>
            </a:r>
            <a:r>
              <a:rPr lang="en-US" dirty="0" err="1"/>
              <a:t>recruit_flo</a:t>
            </a:r>
            <a:r>
              <a:rPr lang="en-US" dirty="0"/>
              <a:t> on Instagram</a:t>
            </a:r>
          </a:p>
          <a:p>
            <a:pPr marL="285750" indent="-285750">
              <a:buFont typeface="Arial" panose="020B0604020202020204" pitchFamily="34" charset="0"/>
              <a:buChar char="•"/>
            </a:pPr>
            <a:endParaRPr lang="en-US" dirty="0"/>
          </a:p>
          <a:p>
            <a:r>
              <a:rPr lang="en-US" sz="2000" b="1" dirty="0" err="1"/>
              <a:t>RecruitFlo</a:t>
            </a:r>
            <a:r>
              <a:rPr lang="en-US" sz="2000" b="1" dirty="0"/>
              <a:t>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2023-2024</a:t>
            </a:r>
          </a:p>
        </p:txBody>
      </p:sp>
      <p:sp>
        <p:nvSpPr>
          <p:cNvPr id="4" name="Slide Number Placeholder 3"/>
          <p:cNvSpPr>
            <a:spLocks noGrp="1"/>
          </p:cNvSpPr>
          <p:nvPr>
            <p:ph type="sldNum" sz="quarter" idx="12"/>
          </p:nvPr>
        </p:nvSpPr>
        <p:spPr/>
        <p:txBody>
          <a:bodyPr/>
          <a:lstStyle/>
          <a:p>
            <a:fld id="{34452F5A-1E19-4F47-A5DD-CF3E6D8BC662}" type="slidenum">
              <a:rPr lang="en-US" smtClean="0"/>
              <a:t>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graphicFrame>
        <p:nvGraphicFramePr>
          <p:cNvPr id="6" name="Table 5">
            <a:extLst>
              <a:ext uri="{FF2B5EF4-FFF2-40B4-BE49-F238E27FC236}">
                <a16:creationId xmlns:a16="http://schemas.microsoft.com/office/drawing/2014/main" id="{F14DBA8D-6E22-4FEE-6EF1-8FCB459C14BF}"/>
              </a:ext>
            </a:extLst>
          </p:cNvPr>
          <p:cNvGraphicFramePr>
            <a:graphicFrameLocks noGrp="1"/>
          </p:cNvGraphicFramePr>
          <p:nvPr>
            <p:extLst>
              <p:ext uri="{D42A27DB-BD31-4B8C-83A1-F6EECF244321}">
                <p14:modId xmlns:p14="http://schemas.microsoft.com/office/powerpoint/2010/main" val="3629212244"/>
              </p:ext>
            </p:extLst>
          </p:nvPr>
        </p:nvGraphicFramePr>
        <p:xfrm>
          <a:off x="228600" y="1383052"/>
          <a:ext cx="8101964" cy="4023360"/>
        </p:xfrm>
        <a:graphic>
          <a:graphicData uri="http://schemas.openxmlformats.org/drawingml/2006/table">
            <a:tbl>
              <a:tblPr firstRow="1" bandRow="1">
                <a:tableStyleId>{5C22544A-7EE6-4342-B048-85BDC9FD1C3A}</a:tableStyleId>
              </a:tblPr>
              <a:tblGrid>
                <a:gridCol w="2463851">
                  <a:extLst>
                    <a:ext uri="{9D8B030D-6E8A-4147-A177-3AD203B41FA5}">
                      <a16:colId xmlns:a16="http://schemas.microsoft.com/office/drawing/2014/main" val="3471235291"/>
                    </a:ext>
                  </a:extLst>
                </a:gridCol>
                <a:gridCol w="2747194">
                  <a:extLst>
                    <a:ext uri="{9D8B030D-6E8A-4147-A177-3AD203B41FA5}">
                      <a16:colId xmlns:a16="http://schemas.microsoft.com/office/drawing/2014/main" val="806137890"/>
                    </a:ext>
                  </a:extLst>
                </a:gridCol>
                <a:gridCol w="2890919">
                  <a:extLst>
                    <a:ext uri="{9D8B030D-6E8A-4147-A177-3AD203B41FA5}">
                      <a16:colId xmlns:a16="http://schemas.microsoft.com/office/drawing/2014/main" val="1449492602"/>
                    </a:ext>
                  </a:extLst>
                </a:gridCol>
              </a:tblGrid>
              <a:tr h="364391">
                <a:tc>
                  <a:txBody>
                    <a:bodyPr/>
                    <a:lstStyle/>
                    <a:p>
                      <a:pPr algn="ctr"/>
                      <a:r>
                        <a:rPr lang="en-US" dirty="0"/>
                        <a:t>ATHLETE</a:t>
                      </a:r>
                    </a:p>
                  </a:txBody>
                  <a:tcPr/>
                </a:tc>
                <a:tc>
                  <a:txBody>
                    <a:bodyPr/>
                    <a:lstStyle/>
                    <a:p>
                      <a:pPr algn="ctr"/>
                      <a:r>
                        <a:rPr lang="en-US" dirty="0"/>
                        <a:t>HIGH SCHOOL</a:t>
                      </a:r>
                    </a:p>
                  </a:txBody>
                  <a:tcPr/>
                </a:tc>
                <a:tc>
                  <a:txBody>
                    <a:bodyPr/>
                    <a:lstStyle/>
                    <a:p>
                      <a:pPr algn="ctr"/>
                      <a:r>
                        <a:rPr lang="en-US" dirty="0"/>
                        <a:t>UNIVERSITY</a:t>
                      </a:r>
                    </a:p>
                  </a:txBody>
                  <a:tcPr/>
                </a:tc>
                <a:extLst>
                  <a:ext uri="{0D108BD9-81ED-4DB2-BD59-A6C34878D82A}">
                    <a16:rowId xmlns:a16="http://schemas.microsoft.com/office/drawing/2014/main" val="2537452002"/>
                  </a:ext>
                </a:extLst>
              </a:tr>
              <a:tr h="364391">
                <a:tc>
                  <a:txBody>
                    <a:bodyPr/>
                    <a:lstStyle/>
                    <a:p>
                      <a:r>
                        <a:rPr lang="en-US" sz="1800" dirty="0">
                          <a:latin typeface="Arial"/>
                          <a:cs typeface="Arial"/>
                        </a:rPr>
                        <a:t>Bryce Barkdull</a:t>
                      </a:r>
                      <a:endParaRPr lang="en-US" dirty="0"/>
                    </a:p>
                  </a:txBody>
                  <a:tcPr/>
                </a:tc>
                <a:tc>
                  <a:txBody>
                    <a:bodyPr/>
                    <a:lstStyle/>
                    <a:p>
                      <a:r>
                        <a:rPr lang="en-US" sz="1800" dirty="0">
                          <a:latin typeface="Arial"/>
                          <a:cs typeface="Arial"/>
                        </a:rPr>
                        <a:t>Andover Central High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University of Kansas</a:t>
                      </a:r>
                    </a:p>
                  </a:txBody>
                  <a:tcPr/>
                </a:tc>
                <a:extLst>
                  <a:ext uri="{0D108BD9-81ED-4DB2-BD59-A6C34878D82A}">
                    <a16:rowId xmlns:a16="http://schemas.microsoft.com/office/drawing/2014/main" val="848794464"/>
                  </a:ext>
                </a:extLst>
              </a:tr>
              <a:tr h="331448">
                <a:tc>
                  <a:txBody>
                    <a:bodyPr/>
                    <a:lstStyle/>
                    <a:p>
                      <a:r>
                        <a:rPr lang="en-US" sz="1800" dirty="0">
                          <a:latin typeface="Arial"/>
                          <a:cs typeface="Arial"/>
                        </a:rPr>
                        <a:t>Lanie Page</a:t>
                      </a:r>
                      <a:endParaRPr lang="en-US" dirty="0"/>
                    </a:p>
                  </a:txBody>
                  <a:tcPr/>
                </a:tc>
                <a:tc>
                  <a:txBody>
                    <a:bodyPr/>
                    <a:lstStyle/>
                    <a:p>
                      <a:r>
                        <a:rPr lang="en-US" sz="1800" dirty="0">
                          <a:latin typeface="Arial"/>
                          <a:cs typeface="Arial"/>
                        </a:rPr>
                        <a:t>Rose Hill High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Fort Hays State University</a:t>
                      </a:r>
                    </a:p>
                  </a:txBody>
                  <a:tcPr/>
                </a:tc>
                <a:extLst>
                  <a:ext uri="{0D108BD9-81ED-4DB2-BD59-A6C34878D82A}">
                    <a16:rowId xmlns:a16="http://schemas.microsoft.com/office/drawing/2014/main" val="2817030892"/>
                  </a:ext>
                </a:extLst>
              </a:tr>
              <a:tr h="364391">
                <a:tc>
                  <a:txBody>
                    <a:bodyPr/>
                    <a:lstStyle/>
                    <a:p>
                      <a:r>
                        <a:rPr lang="en-US" sz="1800" dirty="0">
                          <a:latin typeface="Arial"/>
                          <a:cs typeface="Arial"/>
                        </a:rPr>
                        <a:t>Faith Ekart</a:t>
                      </a:r>
                      <a:endParaRPr lang="en-US" dirty="0"/>
                    </a:p>
                  </a:txBody>
                  <a:tcPr/>
                </a:tc>
                <a:tc>
                  <a:txBody>
                    <a:bodyPr/>
                    <a:lstStyle/>
                    <a:p>
                      <a:r>
                        <a:rPr lang="en-US" sz="1800" dirty="0">
                          <a:latin typeface="Arial"/>
                          <a:cs typeface="Arial"/>
                        </a:rPr>
                        <a:t>Sterling High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Wichita State University</a:t>
                      </a:r>
                    </a:p>
                  </a:txBody>
                  <a:tcPr/>
                </a:tc>
                <a:extLst>
                  <a:ext uri="{0D108BD9-81ED-4DB2-BD59-A6C34878D82A}">
                    <a16:rowId xmlns:a16="http://schemas.microsoft.com/office/drawing/2014/main" val="118858695"/>
                  </a:ext>
                </a:extLst>
              </a:tr>
              <a:tr h="354010">
                <a:tc>
                  <a:txBody>
                    <a:bodyPr/>
                    <a:lstStyle/>
                    <a:p>
                      <a:r>
                        <a:rPr lang="en-US" sz="1800" dirty="0">
                          <a:latin typeface="Arial"/>
                          <a:cs typeface="Arial"/>
                        </a:rPr>
                        <a:t>Adryana Shelby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Wichita Northwest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University of New Mexico</a:t>
                      </a:r>
                    </a:p>
                  </a:txBody>
                  <a:tcPr/>
                </a:tc>
                <a:extLst>
                  <a:ext uri="{0D108BD9-81ED-4DB2-BD59-A6C34878D82A}">
                    <a16:rowId xmlns:a16="http://schemas.microsoft.com/office/drawing/2014/main" val="2267959571"/>
                  </a:ext>
                </a:extLst>
              </a:tr>
              <a:tr h="364391">
                <a:tc>
                  <a:txBody>
                    <a:bodyPr/>
                    <a:lstStyle/>
                    <a:p>
                      <a:r>
                        <a:rPr lang="en-US" sz="1800" dirty="0">
                          <a:latin typeface="Arial"/>
                          <a:cs typeface="Arial"/>
                        </a:rPr>
                        <a:t>McKinlee Walker</a:t>
                      </a:r>
                      <a:endParaRPr lang="en-US" dirty="0"/>
                    </a:p>
                  </a:txBody>
                  <a:tcPr/>
                </a:tc>
                <a:tc>
                  <a:txBody>
                    <a:bodyPr/>
                    <a:lstStyle/>
                    <a:p>
                      <a:r>
                        <a:rPr lang="en-US" dirty="0"/>
                        <a:t>Andover High</a:t>
                      </a:r>
                    </a:p>
                  </a:txBody>
                  <a:tcPr/>
                </a:tc>
                <a:tc>
                  <a:txBody>
                    <a:bodyPr/>
                    <a:lstStyle/>
                    <a:p>
                      <a:r>
                        <a:rPr lang="en-US" dirty="0"/>
                        <a:t>Pittsburg State University</a:t>
                      </a:r>
                    </a:p>
                  </a:txBody>
                  <a:tcPr/>
                </a:tc>
                <a:extLst>
                  <a:ext uri="{0D108BD9-81ED-4DB2-BD59-A6C34878D82A}">
                    <a16:rowId xmlns:a16="http://schemas.microsoft.com/office/drawing/2014/main" val="481355007"/>
                  </a:ext>
                </a:extLst>
              </a:tr>
              <a:tr h="364391">
                <a:tc>
                  <a:txBody>
                    <a:bodyPr/>
                    <a:lstStyle/>
                    <a:p>
                      <a:r>
                        <a:rPr lang="en-US" sz="1800" dirty="0" err="1">
                          <a:latin typeface="Arial"/>
                          <a:cs typeface="Arial"/>
                        </a:rPr>
                        <a:t>Bre’Ana</a:t>
                      </a:r>
                      <a:r>
                        <a:rPr lang="en-US" sz="1800" dirty="0">
                          <a:latin typeface="Arial"/>
                          <a:cs typeface="Arial"/>
                        </a:rPr>
                        <a:t> Tillemans</a:t>
                      </a:r>
                      <a:endParaRPr lang="en-US" dirty="0"/>
                    </a:p>
                  </a:txBody>
                  <a:tcPr/>
                </a:tc>
                <a:tc>
                  <a:txBody>
                    <a:bodyPr/>
                    <a:lstStyle/>
                    <a:p>
                      <a:r>
                        <a:rPr lang="en-US" dirty="0"/>
                        <a:t>Haysville-Campus High</a:t>
                      </a:r>
                    </a:p>
                  </a:txBody>
                  <a:tcPr/>
                </a:tc>
                <a:tc>
                  <a:txBody>
                    <a:bodyPr/>
                    <a:lstStyle/>
                    <a:p>
                      <a:r>
                        <a:rPr lang="en-US" dirty="0"/>
                        <a:t>Missouri State University</a:t>
                      </a:r>
                    </a:p>
                  </a:txBody>
                  <a:tcPr/>
                </a:tc>
                <a:extLst>
                  <a:ext uri="{0D108BD9-81ED-4DB2-BD59-A6C34878D82A}">
                    <a16:rowId xmlns:a16="http://schemas.microsoft.com/office/drawing/2014/main" val="1515554660"/>
                  </a:ext>
                </a:extLst>
              </a:tr>
              <a:tr h="364391">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77111413"/>
                  </a:ext>
                </a:extLst>
              </a:tr>
              <a:tr h="364391">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38487831"/>
                  </a:ext>
                </a:extLst>
              </a:tr>
              <a:tr h="364391">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019501188"/>
                  </a:ext>
                </a:extLst>
              </a:tr>
              <a:tr h="364391">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620250530"/>
                  </a:ext>
                </a:extLst>
              </a:tr>
            </a:tbl>
          </a:graphicData>
        </a:graphic>
      </p:graphicFrame>
    </p:spTree>
    <p:extLst>
      <p:ext uri="{BB962C8B-B14F-4D97-AF65-F5344CB8AC3E}">
        <p14:creationId xmlns:p14="http://schemas.microsoft.com/office/powerpoint/2010/main" val="926184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21664</TotalTime>
  <Words>2102</Words>
  <Application>Microsoft Macintosh PowerPoint</Application>
  <PresentationFormat>On-screen Show (4:3)</PresentationFormat>
  <Paragraphs>588</Paragraphs>
  <Slides>42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vt:lpstr>
      <vt:lpstr>Bodoni 72 Book</vt:lpstr>
      <vt:lpstr>Bradley Hand</vt:lpstr>
      <vt:lpstr>Calibri</vt:lpstr>
      <vt:lpstr>Cambria</vt:lpstr>
      <vt:lpstr>Impact</vt:lpstr>
      <vt:lpstr>Adjacency</vt:lpstr>
      <vt:lpstr>Shocker Track Club</vt:lpstr>
      <vt:lpstr>SHOCKER TRACK CLUB</vt:lpstr>
      <vt:lpstr>STC Recruiting Connections</vt:lpstr>
      <vt:lpstr>STC University Connections</vt:lpstr>
      <vt:lpstr>How STC Can Assist</vt:lpstr>
      <vt:lpstr>STC Social Media</vt:lpstr>
      <vt:lpstr>Early Recruiting Process</vt:lpstr>
      <vt:lpstr>Alternate Recruiting </vt:lpstr>
      <vt:lpstr>Letters of Intent 2023-2024</vt:lpstr>
      <vt:lpstr>Questions</vt:lpstr>
      <vt:lpstr>RECRUITING AND COLLEGE</vt:lpstr>
      <vt:lpstr>Education First…</vt:lpstr>
      <vt:lpstr>… and Last</vt:lpstr>
      <vt:lpstr>NCAA Requirements…</vt:lpstr>
      <vt:lpstr>Other Requirements</vt:lpstr>
      <vt:lpstr>Academic Requirements ..</vt:lpstr>
      <vt:lpstr>Things to Consider…</vt:lpstr>
      <vt:lpstr>Scholarships Available…</vt:lpstr>
      <vt:lpstr>Collegiate Athletes …</vt:lpstr>
      <vt:lpstr>Collegiate Athletes …</vt:lpstr>
      <vt:lpstr>Alternative Money…</vt:lpstr>
      <vt:lpstr>College Coaches Look For..</vt:lpstr>
      <vt:lpstr>Athletic Standard Marks ..</vt:lpstr>
      <vt:lpstr>Sample Standard Marks ..</vt:lpstr>
      <vt:lpstr>Sample Standard Marks ..</vt:lpstr>
      <vt:lpstr>What You Can Do…</vt:lpstr>
      <vt:lpstr>… and also do this…</vt:lpstr>
      <vt:lpstr>NCAA Eligibility Center</vt:lpstr>
      <vt:lpstr>Scheduling College Visits</vt:lpstr>
      <vt:lpstr>Completing FAFSA</vt:lpstr>
      <vt:lpstr>What Should Parents Do…</vt:lpstr>
      <vt:lpstr>Decision Factors…</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lpstr>Making The Decision…</vt:lpstr>
      <vt:lpstr>Shocker Track Club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Alex Muci</cp:lastModifiedBy>
  <cp:revision>464</cp:revision>
  <cp:lastPrinted>2019-09-24T23:03:11Z</cp:lastPrinted>
  <dcterms:created xsi:type="dcterms:W3CDTF">2018-08-17T20:41:46Z</dcterms:created>
  <dcterms:modified xsi:type="dcterms:W3CDTF">2023-12-18T04:07:56Z</dcterms:modified>
</cp:coreProperties>
</file>